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97" r:id="rId2"/>
    <p:sldId id="526" r:id="rId3"/>
    <p:sldId id="528" r:id="rId4"/>
    <p:sldId id="534" r:id="rId5"/>
    <p:sldId id="535" r:id="rId6"/>
    <p:sldId id="536" r:id="rId7"/>
    <p:sldId id="537" r:id="rId8"/>
    <p:sldId id="527" r:id="rId9"/>
    <p:sldId id="538" r:id="rId10"/>
    <p:sldId id="539" r:id="rId11"/>
    <p:sldId id="540" r:id="rId12"/>
    <p:sldId id="541" r:id="rId13"/>
    <p:sldId id="542" r:id="rId14"/>
    <p:sldId id="545" r:id="rId15"/>
    <p:sldId id="546" r:id="rId16"/>
    <p:sldId id="547" r:id="rId17"/>
    <p:sldId id="548" r:id="rId18"/>
    <p:sldId id="532" r:id="rId19"/>
    <p:sldId id="543" r:id="rId20"/>
    <p:sldId id="544" r:id="rId21"/>
    <p:sldId id="531" r:id="rId22"/>
    <p:sldId id="533" r:id="rId23"/>
    <p:sldId id="529" r:id="rId24"/>
    <p:sldId id="530" r:id="rId25"/>
    <p:sldId id="549" r:id="rId26"/>
    <p:sldId id="525"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2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21" autoAdjust="0"/>
    <p:restoredTop sz="94660"/>
  </p:normalViewPr>
  <p:slideViewPr>
    <p:cSldViewPr snapToGrid="0">
      <p:cViewPr varScale="1">
        <p:scale>
          <a:sx n="90" d="100"/>
          <a:sy n="90" d="100"/>
        </p:scale>
        <p:origin x="1624"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11/8/22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11/8/22</a:t>
            </a:fld>
            <a:endParaRPr lang="en-US"/>
          </a:p>
        </p:txBody>
      </p:sp>
      <p:sp>
        <p:nvSpPr>
          <p:cNvPr id="6"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11/8/22</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1209823"/>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1"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11/8/22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8"/>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3300"/>
              <a:t>Click to edit Master title style</a:t>
            </a:r>
          </a:p>
        </p:txBody>
      </p:sp>
      <p:sp>
        <p:nvSpPr>
          <p:cNvPr id="10"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256828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C632D78A-10B3-4DCD-84B7-9E85168884D1}" type="slidenum">
              <a:rPr lang="en-US" smtClean="0"/>
              <a:pPr/>
              <a:t>‹#›</a:t>
            </a:fld>
            <a:endParaRPr lang="en-US"/>
          </a:p>
        </p:txBody>
      </p:sp>
      <p:sp>
        <p:nvSpPr>
          <p:cNvPr id="6" name="Title 1"/>
          <p:cNvSpPr txBox="1">
            <a:spLocks/>
          </p:cNvSpPr>
          <p:nvPr userDrawn="1"/>
        </p:nvSpPr>
        <p:spPr>
          <a:xfrm>
            <a:off x="2514601" y="533401"/>
            <a:ext cx="6155708" cy="769308"/>
          </a:xfrm>
          <a:prstGeom prst="rect">
            <a:avLst/>
          </a:prstGeom>
        </p:spPr>
        <p:txBody>
          <a:bodyPr anchor="ctr"/>
          <a:lstStyle>
            <a:lvl1pPr algn="ctr" defTabSz="914400" rtl="0" eaLnBrk="1" latinLnBrk="0" hangingPunct="1">
              <a:spcBef>
                <a:spcPct val="0"/>
              </a:spcBef>
              <a:buNone/>
              <a:defRPr lang="en-US" sz="3600" kern="1200" dirty="0">
                <a:solidFill>
                  <a:srgbClr val="003E7E">
                    <a:alpha val="99000"/>
                  </a:srgbClr>
                </a:solidFill>
                <a:latin typeface="Rockwell" panose="02060603020205020403" pitchFamily="18" charset="0"/>
                <a:ea typeface="+mj-ea"/>
                <a:cs typeface="+mj-cs"/>
              </a:defRPr>
            </a:lvl1pPr>
          </a:lstStyle>
          <a:p>
            <a:pPr algn="l"/>
            <a:r>
              <a:rPr lang="en-US" sz="4800" dirty="0">
                <a:solidFill>
                  <a:srgbClr val="043170">
                    <a:alpha val="99000"/>
                  </a:srgbClr>
                </a:solidFill>
              </a:rPr>
              <a:t>Agenda</a:t>
            </a:r>
          </a:p>
        </p:txBody>
      </p:sp>
      <p:sp>
        <p:nvSpPr>
          <p:cNvPr id="9" name="Text Placeholder 12"/>
          <p:cNvSpPr>
            <a:spLocks noGrp="1"/>
          </p:cNvSpPr>
          <p:nvPr>
            <p:ph type="body" sz="quarter" idx="13" hasCustomPrompt="1"/>
          </p:nvPr>
        </p:nvSpPr>
        <p:spPr>
          <a:xfrm>
            <a:off x="381000" y="1905000"/>
            <a:ext cx="8343900" cy="3962400"/>
          </a:xfrm>
          <a:prstGeom prst="rect">
            <a:avLst/>
          </a:prstGeom>
        </p:spPr>
        <p:txBody>
          <a:bodyPr anchor="t"/>
          <a:lstStyle>
            <a:lvl1pPr marL="514350" marR="0" indent="-514350" algn="l" defTabSz="914400" rtl="0" eaLnBrk="1" fontAlgn="auto" latinLnBrk="0" hangingPunct="1">
              <a:lnSpc>
                <a:spcPct val="100000"/>
              </a:lnSpc>
              <a:spcBef>
                <a:spcPct val="20000"/>
              </a:spcBef>
              <a:spcAft>
                <a:spcPts val="0"/>
              </a:spcAft>
              <a:buClrTx/>
              <a:buSzTx/>
              <a:buFont typeface="+mj-lt"/>
              <a:buAutoNum type="arabicParenR"/>
              <a:tabLst/>
              <a:defRPr sz="2800" baseline="0">
                <a:solidFill>
                  <a:srgbClr val="043170">
                    <a:alpha val="99000"/>
                  </a:srgbClr>
                </a:solidFill>
                <a:latin typeface="Arial" panose="020B0604020202020204" pitchFamily="34" charset="0"/>
                <a:cs typeface="Arial" panose="020B0604020202020204" pitchFamily="34" charset="0"/>
              </a:defRPr>
            </a:lvl1pPr>
            <a:lvl2pPr marL="971550" indent="-514350">
              <a:buFont typeface="+mj-lt"/>
              <a:buAutoNum type="alphaLcParenR"/>
              <a:defRPr>
                <a:solidFill>
                  <a:srgbClr val="043170">
                    <a:alpha val="99000"/>
                  </a:srgbClr>
                </a:solidFill>
                <a:latin typeface="Arial" panose="020B0604020202020204" pitchFamily="34" charset="0"/>
                <a:cs typeface="Arial" panose="020B0604020202020204" pitchFamily="34" charset="0"/>
              </a:defRPr>
            </a:lvl2pPr>
            <a:lvl3pPr>
              <a:defRPr>
                <a:solidFill>
                  <a:srgbClr val="545861">
                    <a:alpha val="99000"/>
                  </a:srgbClr>
                </a:solidFill>
                <a:latin typeface="Arial" panose="020B0604020202020204" pitchFamily="34" charset="0"/>
                <a:cs typeface="Arial" panose="020B0604020202020204" pitchFamily="34" charset="0"/>
              </a:defRPr>
            </a:lvl3pPr>
            <a:lvl4pPr>
              <a:defRPr>
                <a:solidFill>
                  <a:srgbClr val="545861">
                    <a:alpha val="99000"/>
                  </a:srgbClr>
                </a:solidFill>
                <a:latin typeface="Arial" panose="020B0604020202020204" pitchFamily="34" charset="0"/>
                <a:cs typeface="Arial" panose="020B0604020202020204" pitchFamily="34" charset="0"/>
              </a:defRPr>
            </a:lvl4pPr>
            <a:lvl5pPr>
              <a:defRPr>
                <a:solidFill>
                  <a:srgbClr val="545861">
                    <a:alpha val="99000"/>
                  </a:srgbClr>
                </a:solidFill>
                <a:latin typeface="Arial" panose="020B0604020202020204" pitchFamily="34" charset="0"/>
                <a:cs typeface="Arial" panose="020B0604020202020204" pitchFamily="34" charset="0"/>
              </a:defRPr>
            </a:lvl5pPr>
          </a:lstStyle>
          <a:p>
            <a:pPr lvl="0"/>
            <a:r>
              <a:rPr lang="en-US" dirty="0"/>
              <a:t>Click to add agenda item</a:t>
            </a:r>
          </a:p>
          <a:p>
            <a:pPr lvl="1"/>
            <a:r>
              <a:rPr lang="en-US" dirty="0"/>
              <a:t>Sub item</a:t>
            </a:r>
          </a:p>
          <a:p>
            <a:pPr lvl="1"/>
            <a:r>
              <a:rPr lang="en-US" dirty="0"/>
              <a:t>Sub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p:txBody>
      </p:sp>
      <p:sp>
        <p:nvSpPr>
          <p:cNvPr id="2" name="Date Placeholder 1"/>
          <p:cNvSpPr>
            <a:spLocks noGrp="1"/>
          </p:cNvSpPr>
          <p:nvPr>
            <p:ph type="dt" sz="half" idx="14"/>
          </p:nvPr>
        </p:nvSpPr>
        <p:spPr/>
        <p:txBody>
          <a:bodyPr/>
          <a:lstStyle/>
          <a:p>
            <a:fld id="{DAB365D0-5BFF-4591-B84D-8953AC9A16AD}" type="datetime1">
              <a:rPr lang="en-US" smtClean="0"/>
              <a:t>11/8/22</a:t>
            </a:fld>
            <a:endParaRPr lang="en-US" dirty="0"/>
          </a:p>
        </p:txBody>
      </p:sp>
      <p:cxnSp>
        <p:nvCxnSpPr>
          <p:cNvPr id="10" name="Straight Connector 9"/>
          <p:cNvCxnSpPr/>
          <p:nvPr userDrawn="1"/>
        </p:nvCxnSpPr>
        <p:spPr>
          <a:xfrm>
            <a:off x="381000" y="1447800"/>
            <a:ext cx="8343900" cy="0"/>
          </a:xfrm>
          <a:prstGeom prst="line">
            <a:avLst/>
          </a:prstGeom>
          <a:ln>
            <a:solidFill>
              <a:srgbClr val="EEB111"/>
            </a:solidFill>
          </a:ln>
        </p:spPr>
        <p:style>
          <a:lnRef idx="1">
            <a:schemeClr val="accent1"/>
          </a:lnRef>
          <a:fillRef idx="0">
            <a:schemeClr val="accent1"/>
          </a:fillRef>
          <a:effectRef idx="0">
            <a:schemeClr val="accent1"/>
          </a:effectRef>
          <a:fontRef idx="minor">
            <a:schemeClr val="tx1"/>
          </a:fontRef>
        </p:style>
      </p:cxnSp>
      <p:pic>
        <p:nvPicPr>
          <p:cNvPr id="7" name="Picture 6" descr="LM_Auto_Icon_rev.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1000" y="509104"/>
            <a:ext cx="990600" cy="744488"/>
          </a:xfrm>
          <a:prstGeom prst="rect">
            <a:avLst/>
          </a:prstGeom>
        </p:spPr>
      </p:pic>
      <p:pic>
        <p:nvPicPr>
          <p:cNvPr id="13" name="Picture 12" descr="LM_Home_Icon_rev.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47800" y="384196"/>
            <a:ext cx="914400" cy="873105"/>
          </a:xfrm>
          <a:prstGeom prst="rect">
            <a:avLst/>
          </a:prstGeom>
        </p:spPr>
      </p:pic>
    </p:spTree>
    <p:extLst>
      <p:ext uri="{BB962C8B-B14F-4D97-AF65-F5344CB8AC3E}">
        <p14:creationId xmlns:p14="http://schemas.microsoft.com/office/powerpoint/2010/main" val="1590319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11/8/22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6"/>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11/8/22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5"/>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5"/>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11/8/22</a:t>
            </a:fld>
            <a:endParaRPr lang="en-US"/>
          </a:p>
        </p:txBody>
      </p:sp>
      <p:sp>
        <p:nvSpPr>
          <p:cNvPr id="8"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1"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11/8/22</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11/8/22</a:t>
            </a:fld>
            <a:endParaRPr lang="en-US"/>
          </a:p>
        </p:txBody>
      </p:sp>
      <p:sp>
        <p:nvSpPr>
          <p:cNvPr id="6"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11/8/22</a:t>
            </a:fld>
            <a:endParaRPr lang="en-US"/>
          </a:p>
        </p:txBody>
      </p:sp>
      <p:sp>
        <p:nvSpPr>
          <p:cNvPr id="5"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4"/>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81"/>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11/8/22</a:t>
            </a:fld>
            <a:endParaRPr lang="en-US"/>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7"/>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11/8/22</a:t>
            </a:fld>
            <a:endParaRPr lang="en-US"/>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11/8/22</a:t>
            </a:fld>
            <a:endParaRPr lang="en-US"/>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9"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insidebigdata.com/2021/12/13/the-500mm-debacle-at-zillow-offers-what-went-wrong-with-the-ai-models/"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capecodtimes.com/story/business/real-estate/2009/01/28/cape-home-sales-held-almost/52117936007/" TargetMode="Externa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www.berkshireeagle.com/news/local/slump-makes-cape-more-affordable/article_bfb33b00-3143-5d8c-b5cb-006fbb0397bf.html"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redfin.com/MA/Harwich/310-Depot-Rd-02645/home/133008154"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A20D1-C38F-40A5-B020-EBD3D0FC1155}"/>
              </a:ext>
            </a:extLst>
          </p:cNvPr>
          <p:cNvSpPr>
            <a:spLocks noGrp="1"/>
          </p:cNvSpPr>
          <p:nvPr>
            <p:ph type="ctrTitle"/>
          </p:nvPr>
        </p:nvSpPr>
        <p:spPr>
          <a:xfrm>
            <a:off x="797532" y="1122363"/>
            <a:ext cx="7548937" cy="2387600"/>
          </a:xfrm>
        </p:spPr>
        <p:txBody>
          <a:bodyPr/>
          <a:lstStyle/>
          <a:p>
            <a:r>
              <a:rPr lang="en-US" dirty="0"/>
              <a:t>Intro to analytical real estate investing</a:t>
            </a:r>
          </a:p>
        </p:txBody>
      </p:sp>
      <p:sp>
        <p:nvSpPr>
          <p:cNvPr id="3" name="Subtitle 2">
            <a:extLst>
              <a:ext uri="{FF2B5EF4-FFF2-40B4-BE49-F238E27FC236}">
                <a16:creationId xmlns:a16="http://schemas.microsoft.com/office/drawing/2014/main" id="{629F9E77-3FDD-40CA-82E9-3C67E139D3A1}"/>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id="{8909B2EE-DD66-4058-A696-AC289906954A}"/>
              </a:ext>
            </a:extLst>
          </p:cNvPr>
          <p:cNvSpPr>
            <a:spLocks noGrp="1"/>
          </p:cNvSpPr>
          <p:nvPr>
            <p:ph type="dt" sz="half" idx="10"/>
          </p:nvPr>
        </p:nvSpPr>
        <p:spPr/>
        <p:txBody>
          <a:bodyPr/>
          <a:lstStyle/>
          <a:p>
            <a:fld id="{5738B90E-0779-4C36-915C-6F05FCD89456}" type="datetime1">
              <a:rPr lang="en-US" smtClean="0"/>
              <a:t>11/8/22</a:t>
            </a:fld>
            <a:endParaRPr lang="en-US"/>
          </a:p>
        </p:txBody>
      </p:sp>
      <p:sp>
        <p:nvSpPr>
          <p:cNvPr id="5"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6" name="Footer Placeholder 5">
            <a:extLst>
              <a:ext uri="{FF2B5EF4-FFF2-40B4-BE49-F238E27FC236}">
                <a16:creationId xmlns:a16="http://schemas.microsoft.com/office/drawing/2014/main" id="{31E96655-E1DA-41A3-90E3-F63E0ECB1AE6}"/>
              </a:ext>
            </a:extLst>
          </p:cNvPr>
          <p:cNvSpPr>
            <a:spLocks noGrp="1"/>
          </p:cNvSpPr>
          <p:nvPr>
            <p:ph type="ftr" sz="quarter" idx="3"/>
          </p:nvPr>
        </p:nvSpPr>
        <p:spPr/>
        <p:txBody>
          <a:bodyPr/>
          <a:lstStyle/>
          <a:p>
            <a:r>
              <a:rPr lang="en-US" dirty="0"/>
              <a:t>Kwartler CSCI 96</a:t>
            </a:r>
          </a:p>
        </p:txBody>
      </p:sp>
    </p:spTree>
    <p:extLst>
      <p:ext uri="{BB962C8B-B14F-4D97-AF65-F5344CB8AC3E}">
        <p14:creationId xmlns:p14="http://schemas.microsoft.com/office/powerpoint/2010/main" val="2267810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652F-5832-E57B-1F10-DDEBC8998379}"/>
              </a:ext>
            </a:extLst>
          </p:cNvPr>
          <p:cNvSpPr>
            <a:spLocks noGrp="1"/>
          </p:cNvSpPr>
          <p:nvPr>
            <p:ph type="title"/>
          </p:nvPr>
        </p:nvSpPr>
        <p:spPr/>
        <p:txBody>
          <a:bodyPr/>
          <a:lstStyle/>
          <a:p>
            <a:r>
              <a:rPr lang="en-US" dirty="0"/>
              <a:t>OER Example</a:t>
            </a:r>
          </a:p>
        </p:txBody>
      </p:sp>
      <p:sp>
        <p:nvSpPr>
          <p:cNvPr id="4" name="Date Placeholder 3">
            <a:extLst>
              <a:ext uri="{FF2B5EF4-FFF2-40B4-BE49-F238E27FC236}">
                <a16:creationId xmlns:a16="http://schemas.microsoft.com/office/drawing/2014/main" id="{A8FDB30B-7F3F-B4E9-5C9C-AA36909A1A52}"/>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73F1602D-4C2A-8BE1-BA6A-B0E0AA3631DA}"/>
              </a:ext>
            </a:extLst>
          </p:cNvPr>
          <p:cNvSpPr>
            <a:spLocks noGrp="1"/>
          </p:cNvSpPr>
          <p:nvPr>
            <p:ph type="sldNum" sz="quarter" idx="12"/>
          </p:nvPr>
        </p:nvSpPr>
        <p:spPr/>
        <p:txBody>
          <a:bodyPr/>
          <a:lstStyle/>
          <a:p>
            <a:fld id="{37290FF7-652B-4475-AEAB-8B1A5D23AE09}" type="slidenum">
              <a:rPr lang="en-US" smtClean="0"/>
              <a:t>10</a:t>
            </a:fld>
            <a:endParaRPr lang="en-US"/>
          </a:p>
        </p:txBody>
      </p:sp>
      <p:sp>
        <p:nvSpPr>
          <p:cNvPr id="6" name="Footer Placeholder 5">
            <a:extLst>
              <a:ext uri="{FF2B5EF4-FFF2-40B4-BE49-F238E27FC236}">
                <a16:creationId xmlns:a16="http://schemas.microsoft.com/office/drawing/2014/main" id="{11CE6866-4BC8-8EFB-D2D1-9262DC4751F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134767CC-A2A9-9898-F131-BD874E76D14B}"/>
              </a:ext>
            </a:extLst>
          </p:cNvPr>
          <p:cNvGraphicFramePr>
            <a:graphicFrameLocks noGrp="1"/>
          </p:cNvGraphicFramePr>
          <p:nvPr>
            <p:extLst>
              <p:ext uri="{D42A27DB-BD31-4B8C-83A1-F6EECF244321}">
                <p14:modId xmlns:p14="http://schemas.microsoft.com/office/powerpoint/2010/main" val="466902763"/>
              </p:ext>
            </p:extLst>
          </p:nvPr>
        </p:nvGraphicFramePr>
        <p:xfrm>
          <a:off x="1154907" y="1411288"/>
          <a:ext cx="6834186" cy="116586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bl>
          </a:graphicData>
        </a:graphic>
      </p:graphicFrame>
      <p:sp>
        <p:nvSpPr>
          <p:cNvPr id="8" name="Title 1">
            <a:extLst>
              <a:ext uri="{FF2B5EF4-FFF2-40B4-BE49-F238E27FC236}">
                <a16:creationId xmlns:a16="http://schemas.microsoft.com/office/drawing/2014/main" id="{0FC5246E-617D-238C-BA43-53CEAB1C1D26}"/>
              </a:ext>
            </a:extLst>
          </p:cNvPr>
          <p:cNvSpPr txBox="1">
            <a:spLocks/>
          </p:cNvSpPr>
          <p:nvPr/>
        </p:nvSpPr>
        <p:spPr>
          <a:xfrm>
            <a:off x="1009650" y="5446712"/>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OER = 1.48, unprofitable month.</a:t>
            </a:r>
          </a:p>
          <a:p>
            <a:r>
              <a:rPr lang="en-US" sz="1800" dirty="0"/>
              <a:t>Expenses consume $1.48 for every dollar brought in by the property.</a:t>
            </a:r>
          </a:p>
        </p:txBody>
      </p:sp>
      <p:sp>
        <p:nvSpPr>
          <p:cNvPr id="9" name="TextBox 8">
            <a:extLst>
              <a:ext uri="{FF2B5EF4-FFF2-40B4-BE49-F238E27FC236}">
                <a16:creationId xmlns:a16="http://schemas.microsoft.com/office/drawing/2014/main" id="{03A5F628-EBB7-5639-3E39-0E3D50C85090}"/>
              </a:ext>
            </a:extLst>
          </p:cNvPr>
          <p:cNvSpPr txBox="1"/>
          <p:nvPr/>
        </p:nvSpPr>
        <p:spPr>
          <a:xfrm>
            <a:off x="1009650" y="4096187"/>
            <a:ext cx="4621201" cy="646331"/>
          </a:xfrm>
          <a:prstGeom prst="rect">
            <a:avLst/>
          </a:prstGeom>
          <a:noFill/>
        </p:spPr>
        <p:txBody>
          <a:bodyPr wrap="none" rtlCol="0">
            <a:spAutoFit/>
          </a:bodyPr>
          <a:lstStyle/>
          <a:p>
            <a:r>
              <a:rPr lang="en-US" dirty="0"/>
              <a:t>OER  = Total Operating Expenses/ Gross Income</a:t>
            </a:r>
          </a:p>
          <a:p>
            <a:r>
              <a:rPr lang="en-US" dirty="0"/>
              <a:t>(250+930) / 795</a:t>
            </a:r>
          </a:p>
        </p:txBody>
      </p:sp>
    </p:spTree>
    <p:extLst>
      <p:ext uri="{BB962C8B-B14F-4D97-AF65-F5344CB8AC3E}">
        <p14:creationId xmlns:p14="http://schemas.microsoft.com/office/powerpoint/2010/main" val="1467905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83896-530F-1F78-AA83-EA73691F4EE9}"/>
              </a:ext>
            </a:extLst>
          </p:cNvPr>
          <p:cNvSpPr>
            <a:spLocks noGrp="1"/>
          </p:cNvSpPr>
          <p:nvPr>
            <p:ph type="title"/>
          </p:nvPr>
        </p:nvSpPr>
        <p:spPr/>
        <p:txBody>
          <a:bodyPr/>
          <a:lstStyle/>
          <a:p>
            <a:r>
              <a:rPr lang="en-US" dirty="0"/>
              <a:t>OER Example Two</a:t>
            </a:r>
          </a:p>
        </p:txBody>
      </p:sp>
      <p:sp>
        <p:nvSpPr>
          <p:cNvPr id="4" name="Date Placeholder 3">
            <a:extLst>
              <a:ext uri="{FF2B5EF4-FFF2-40B4-BE49-F238E27FC236}">
                <a16:creationId xmlns:a16="http://schemas.microsoft.com/office/drawing/2014/main" id="{23D51103-89A4-F804-06CD-47D85294CD16}"/>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125F090E-924E-F06D-5B41-325F9C4366AC}"/>
              </a:ext>
            </a:extLst>
          </p:cNvPr>
          <p:cNvSpPr>
            <a:spLocks noGrp="1"/>
          </p:cNvSpPr>
          <p:nvPr>
            <p:ph type="sldNum" sz="quarter" idx="12"/>
          </p:nvPr>
        </p:nvSpPr>
        <p:spPr/>
        <p:txBody>
          <a:bodyPr/>
          <a:lstStyle/>
          <a:p>
            <a:fld id="{37290FF7-652B-4475-AEAB-8B1A5D23AE09}" type="slidenum">
              <a:rPr lang="en-US" smtClean="0"/>
              <a:t>11</a:t>
            </a:fld>
            <a:endParaRPr lang="en-US"/>
          </a:p>
        </p:txBody>
      </p:sp>
      <p:sp>
        <p:nvSpPr>
          <p:cNvPr id="6" name="Footer Placeholder 5">
            <a:extLst>
              <a:ext uri="{FF2B5EF4-FFF2-40B4-BE49-F238E27FC236}">
                <a16:creationId xmlns:a16="http://schemas.microsoft.com/office/drawing/2014/main" id="{7702B8D5-1468-076C-8375-4994287D834F}"/>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C63AAD70-0C64-2534-6AB6-FDD727F8701B}"/>
              </a:ext>
            </a:extLst>
          </p:cNvPr>
          <p:cNvGraphicFramePr>
            <a:graphicFrameLocks noGrp="1"/>
          </p:cNvGraphicFramePr>
          <p:nvPr>
            <p:extLst>
              <p:ext uri="{D42A27DB-BD31-4B8C-83A1-F6EECF244321}">
                <p14:modId xmlns:p14="http://schemas.microsoft.com/office/powerpoint/2010/main" val="1263466837"/>
              </p:ext>
            </p:extLst>
          </p:nvPr>
        </p:nvGraphicFramePr>
        <p:xfrm>
          <a:off x="891777" y="1590028"/>
          <a:ext cx="7360445" cy="1074420"/>
        </p:xfrm>
        <a:graphic>
          <a:graphicData uri="http://schemas.openxmlformats.org/drawingml/2006/table">
            <a:tbl>
              <a:tblPr firstRow="1" bandRow="1">
                <a:tableStyleId>{21E4AEA4-8DFA-4A89-87EB-49C32662AFE0}</a:tableStyleId>
              </a:tblPr>
              <a:tblGrid>
                <a:gridCol w="868303">
                  <a:extLst>
                    <a:ext uri="{9D8B030D-6E8A-4147-A177-3AD203B41FA5}">
                      <a16:colId xmlns:a16="http://schemas.microsoft.com/office/drawing/2014/main" val="2781793093"/>
                    </a:ext>
                  </a:extLst>
                </a:gridCol>
                <a:gridCol w="1585178">
                  <a:extLst>
                    <a:ext uri="{9D8B030D-6E8A-4147-A177-3AD203B41FA5}">
                      <a16:colId xmlns:a16="http://schemas.microsoft.com/office/drawing/2014/main" val="88639687"/>
                    </a:ext>
                  </a:extLst>
                </a:gridCol>
                <a:gridCol w="1226741">
                  <a:extLst>
                    <a:ext uri="{9D8B030D-6E8A-4147-A177-3AD203B41FA5}">
                      <a16:colId xmlns:a16="http://schemas.microsoft.com/office/drawing/2014/main" val="3993815265"/>
                    </a:ext>
                  </a:extLst>
                </a:gridCol>
                <a:gridCol w="1226741">
                  <a:extLst>
                    <a:ext uri="{9D8B030D-6E8A-4147-A177-3AD203B41FA5}">
                      <a16:colId xmlns:a16="http://schemas.microsoft.com/office/drawing/2014/main" val="3378217557"/>
                    </a:ext>
                  </a:extLst>
                </a:gridCol>
                <a:gridCol w="1226741">
                  <a:extLst>
                    <a:ext uri="{9D8B030D-6E8A-4147-A177-3AD203B41FA5}">
                      <a16:colId xmlns:a16="http://schemas.microsoft.com/office/drawing/2014/main" val="2596961945"/>
                    </a:ext>
                  </a:extLst>
                </a:gridCol>
                <a:gridCol w="122674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1840305949"/>
                  </a:ext>
                </a:extLst>
              </a:tr>
            </a:tbl>
          </a:graphicData>
        </a:graphic>
      </p:graphicFrame>
      <p:sp>
        <p:nvSpPr>
          <p:cNvPr id="8" name="Title 1">
            <a:extLst>
              <a:ext uri="{FF2B5EF4-FFF2-40B4-BE49-F238E27FC236}">
                <a16:creationId xmlns:a16="http://schemas.microsoft.com/office/drawing/2014/main" id="{0B9C84DF-A5FF-16DD-54EA-80E96FD5A550}"/>
              </a:ext>
            </a:extLst>
          </p:cNvPr>
          <p:cNvSpPr txBox="1">
            <a:spLocks/>
          </p:cNvSpPr>
          <p:nvPr/>
        </p:nvSpPr>
        <p:spPr>
          <a:xfrm>
            <a:off x="1009650" y="5446712"/>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OER = 0.29, profitable month.</a:t>
            </a:r>
          </a:p>
          <a:p>
            <a:r>
              <a:rPr lang="en-US" sz="2000" dirty="0"/>
              <a:t>Expenses consume $0.29 of every dollar the property generates.</a:t>
            </a:r>
          </a:p>
        </p:txBody>
      </p:sp>
      <p:sp>
        <p:nvSpPr>
          <p:cNvPr id="9" name="TextBox 8">
            <a:extLst>
              <a:ext uri="{FF2B5EF4-FFF2-40B4-BE49-F238E27FC236}">
                <a16:creationId xmlns:a16="http://schemas.microsoft.com/office/drawing/2014/main" id="{3D64B4A9-50D4-DDAB-7241-F37F4AFE5F0D}"/>
              </a:ext>
            </a:extLst>
          </p:cNvPr>
          <p:cNvSpPr txBox="1"/>
          <p:nvPr/>
        </p:nvSpPr>
        <p:spPr>
          <a:xfrm>
            <a:off x="1009650" y="4096187"/>
            <a:ext cx="4621201" cy="646331"/>
          </a:xfrm>
          <a:prstGeom prst="rect">
            <a:avLst/>
          </a:prstGeom>
          <a:noFill/>
        </p:spPr>
        <p:txBody>
          <a:bodyPr wrap="none" rtlCol="0">
            <a:spAutoFit/>
          </a:bodyPr>
          <a:lstStyle/>
          <a:p>
            <a:r>
              <a:rPr lang="en-US" dirty="0"/>
              <a:t>OER  = Total Operating Expenses/ Gross Income</a:t>
            </a:r>
          </a:p>
          <a:p>
            <a:r>
              <a:rPr lang="en-US" dirty="0"/>
              <a:t>(250+1050) / 4515</a:t>
            </a:r>
          </a:p>
        </p:txBody>
      </p:sp>
    </p:spTree>
    <p:extLst>
      <p:ext uri="{BB962C8B-B14F-4D97-AF65-F5344CB8AC3E}">
        <p14:creationId xmlns:p14="http://schemas.microsoft.com/office/powerpoint/2010/main" val="518088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652F-5832-E57B-1F10-DDEBC8998379}"/>
              </a:ext>
            </a:extLst>
          </p:cNvPr>
          <p:cNvSpPr>
            <a:spLocks noGrp="1"/>
          </p:cNvSpPr>
          <p:nvPr>
            <p:ph type="title"/>
          </p:nvPr>
        </p:nvSpPr>
        <p:spPr/>
        <p:txBody>
          <a:bodyPr/>
          <a:lstStyle/>
          <a:p>
            <a:r>
              <a:rPr lang="en-US" dirty="0"/>
              <a:t>Let’s ignore the other months for learning.</a:t>
            </a:r>
          </a:p>
        </p:txBody>
      </p:sp>
      <p:sp>
        <p:nvSpPr>
          <p:cNvPr id="4" name="Date Placeholder 3">
            <a:extLst>
              <a:ext uri="{FF2B5EF4-FFF2-40B4-BE49-F238E27FC236}">
                <a16:creationId xmlns:a16="http://schemas.microsoft.com/office/drawing/2014/main" id="{A8FDB30B-7F3F-B4E9-5C9C-AA36909A1A52}"/>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73F1602D-4C2A-8BE1-BA6A-B0E0AA3631DA}"/>
              </a:ext>
            </a:extLst>
          </p:cNvPr>
          <p:cNvSpPr>
            <a:spLocks noGrp="1"/>
          </p:cNvSpPr>
          <p:nvPr>
            <p:ph type="sldNum" sz="quarter" idx="12"/>
          </p:nvPr>
        </p:nvSpPr>
        <p:spPr/>
        <p:txBody>
          <a:bodyPr/>
          <a:lstStyle/>
          <a:p>
            <a:fld id="{37290FF7-652B-4475-AEAB-8B1A5D23AE09}" type="slidenum">
              <a:rPr lang="en-US" smtClean="0"/>
              <a:t>12</a:t>
            </a:fld>
            <a:endParaRPr lang="en-US"/>
          </a:p>
        </p:txBody>
      </p:sp>
      <p:sp>
        <p:nvSpPr>
          <p:cNvPr id="6" name="Footer Placeholder 5">
            <a:extLst>
              <a:ext uri="{FF2B5EF4-FFF2-40B4-BE49-F238E27FC236}">
                <a16:creationId xmlns:a16="http://schemas.microsoft.com/office/drawing/2014/main" id="{11CE6866-4BC8-8EFB-D2D1-9262DC4751F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134767CC-A2A9-9898-F131-BD874E76D14B}"/>
              </a:ext>
            </a:extLst>
          </p:cNvPr>
          <p:cNvGraphicFramePr>
            <a:graphicFrameLocks noGrp="1"/>
          </p:cNvGraphicFramePr>
          <p:nvPr>
            <p:extLst>
              <p:ext uri="{D42A27DB-BD31-4B8C-83A1-F6EECF244321}">
                <p14:modId xmlns:p14="http://schemas.microsoft.com/office/powerpoint/2010/main" val="138973993"/>
              </p:ext>
            </p:extLst>
          </p:nvPr>
        </p:nvGraphicFramePr>
        <p:xfrm>
          <a:off x="1154907" y="2344009"/>
          <a:ext cx="6834186" cy="178308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230509726"/>
                  </a:ext>
                </a:extLst>
              </a:tr>
            </a:tbl>
          </a:graphicData>
        </a:graphic>
      </p:graphicFrame>
      <p:sp>
        <p:nvSpPr>
          <p:cNvPr id="8" name="Title 1">
            <a:extLst>
              <a:ext uri="{FF2B5EF4-FFF2-40B4-BE49-F238E27FC236}">
                <a16:creationId xmlns:a16="http://schemas.microsoft.com/office/drawing/2014/main" id="{0FC5246E-617D-238C-BA43-53CEAB1C1D26}"/>
              </a:ext>
            </a:extLst>
          </p:cNvPr>
          <p:cNvSpPr txBox="1">
            <a:spLocks/>
          </p:cNvSpPr>
          <p:nvPr/>
        </p:nvSpPr>
        <p:spPr>
          <a:xfrm>
            <a:off x="766762" y="4408649"/>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Can you simply average the inputs?</a:t>
            </a:r>
          </a:p>
        </p:txBody>
      </p:sp>
      <p:sp>
        <p:nvSpPr>
          <p:cNvPr id="3" name="Title 1">
            <a:extLst>
              <a:ext uri="{FF2B5EF4-FFF2-40B4-BE49-F238E27FC236}">
                <a16:creationId xmlns:a16="http://schemas.microsoft.com/office/drawing/2014/main" id="{B8C59195-045A-E200-9EB2-F94928A31321}"/>
              </a:ext>
            </a:extLst>
          </p:cNvPr>
          <p:cNvSpPr txBox="1">
            <a:spLocks/>
          </p:cNvSpPr>
          <p:nvPr/>
        </p:nvSpPr>
        <p:spPr>
          <a:xfrm>
            <a:off x="766762" y="4877660"/>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(1.48 + 0.29) / 2 = 0.885</a:t>
            </a:r>
          </a:p>
        </p:txBody>
      </p:sp>
      <p:sp>
        <p:nvSpPr>
          <p:cNvPr id="9" name="Title 1">
            <a:extLst>
              <a:ext uri="{FF2B5EF4-FFF2-40B4-BE49-F238E27FC236}">
                <a16:creationId xmlns:a16="http://schemas.microsoft.com/office/drawing/2014/main" id="{9BD40E96-1214-4CEF-8BEF-92D1680340DA}"/>
              </a:ext>
            </a:extLst>
          </p:cNvPr>
          <p:cNvSpPr txBox="1">
            <a:spLocks/>
          </p:cNvSpPr>
          <p:nvPr/>
        </p:nvSpPr>
        <p:spPr>
          <a:xfrm>
            <a:off x="766762" y="5469137"/>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1800" dirty="0"/>
              <a:t>No, you’re equally weighting the two months despite them having different numbers of occupied nights.</a:t>
            </a:r>
          </a:p>
        </p:txBody>
      </p:sp>
      <p:sp>
        <p:nvSpPr>
          <p:cNvPr id="10" name="Title 1">
            <a:extLst>
              <a:ext uri="{FF2B5EF4-FFF2-40B4-BE49-F238E27FC236}">
                <a16:creationId xmlns:a16="http://schemas.microsoft.com/office/drawing/2014/main" id="{21BD4DA9-0DE0-0BE4-3416-28B93C66AD05}"/>
              </a:ext>
            </a:extLst>
          </p:cNvPr>
          <p:cNvSpPr txBox="1">
            <a:spLocks/>
          </p:cNvSpPr>
          <p:nvPr/>
        </p:nvSpPr>
        <p:spPr>
          <a:xfrm>
            <a:off x="200025" y="1252344"/>
            <a:ext cx="8715375"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800" dirty="0"/>
              <a:t>Suppose you want one OER for a property for comparison.</a:t>
            </a:r>
          </a:p>
        </p:txBody>
      </p:sp>
    </p:spTree>
    <p:extLst>
      <p:ext uri="{BB962C8B-B14F-4D97-AF65-F5344CB8AC3E}">
        <p14:creationId xmlns:p14="http://schemas.microsoft.com/office/powerpoint/2010/main" val="3076810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B550E-EC10-CB49-BC20-33E1549B5E94}"/>
              </a:ext>
            </a:extLst>
          </p:cNvPr>
          <p:cNvSpPr>
            <a:spLocks noGrp="1"/>
          </p:cNvSpPr>
          <p:nvPr>
            <p:ph type="title"/>
          </p:nvPr>
        </p:nvSpPr>
        <p:spPr/>
        <p:txBody>
          <a:bodyPr/>
          <a:lstStyle/>
          <a:p>
            <a:r>
              <a:rPr lang="en-US" dirty="0"/>
              <a:t>Instead take the weighted average</a:t>
            </a:r>
          </a:p>
        </p:txBody>
      </p:sp>
      <p:sp>
        <p:nvSpPr>
          <p:cNvPr id="3" name="Content Placeholder 2">
            <a:extLst>
              <a:ext uri="{FF2B5EF4-FFF2-40B4-BE49-F238E27FC236}">
                <a16:creationId xmlns:a16="http://schemas.microsoft.com/office/drawing/2014/main" id="{38E547CF-8DF0-B39B-A463-147F62524C00}"/>
              </a:ext>
            </a:extLst>
          </p:cNvPr>
          <p:cNvSpPr>
            <a:spLocks noGrp="1"/>
          </p:cNvSpPr>
          <p:nvPr>
            <p:ph idx="1"/>
          </p:nvPr>
        </p:nvSpPr>
        <p:spPr/>
        <p:txBody>
          <a:bodyPr/>
          <a:lstStyle/>
          <a:p>
            <a:r>
              <a:rPr lang="en-US" dirty="0"/>
              <a:t>Each Month’s weight corresponds to the number occupied divided by the total number of nights among all months.  Then multiply each OER by the weight and sum it to arrive at the single comparison OER for the property. </a:t>
            </a:r>
          </a:p>
        </p:txBody>
      </p:sp>
      <p:sp>
        <p:nvSpPr>
          <p:cNvPr id="4" name="Date Placeholder 3">
            <a:extLst>
              <a:ext uri="{FF2B5EF4-FFF2-40B4-BE49-F238E27FC236}">
                <a16:creationId xmlns:a16="http://schemas.microsoft.com/office/drawing/2014/main" id="{593D4EFD-044A-1E4B-AA20-52B5AAE5939F}"/>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CF62D8E9-3E02-B99D-1FCE-27A0A5831A87}"/>
              </a:ext>
            </a:extLst>
          </p:cNvPr>
          <p:cNvSpPr>
            <a:spLocks noGrp="1"/>
          </p:cNvSpPr>
          <p:nvPr>
            <p:ph type="sldNum" sz="quarter" idx="12"/>
          </p:nvPr>
        </p:nvSpPr>
        <p:spPr/>
        <p:txBody>
          <a:bodyPr/>
          <a:lstStyle/>
          <a:p>
            <a:fld id="{37290FF7-652B-4475-AEAB-8B1A5D23AE09}" type="slidenum">
              <a:rPr lang="en-US" smtClean="0"/>
              <a:t>13</a:t>
            </a:fld>
            <a:endParaRPr lang="en-US"/>
          </a:p>
        </p:txBody>
      </p:sp>
      <p:sp>
        <p:nvSpPr>
          <p:cNvPr id="6" name="Footer Placeholder 5">
            <a:extLst>
              <a:ext uri="{FF2B5EF4-FFF2-40B4-BE49-F238E27FC236}">
                <a16:creationId xmlns:a16="http://schemas.microsoft.com/office/drawing/2014/main" id="{773C4E98-AE94-6718-9028-BA77678B7FFE}"/>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C934CB88-5E70-5795-9EB5-C95EA3C603FC}"/>
              </a:ext>
            </a:extLst>
          </p:cNvPr>
          <p:cNvGraphicFramePr>
            <a:graphicFrameLocks noGrp="1"/>
          </p:cNvGraphicFramePr>
          <p:nvPr>
            <p:extLst>
              <p:ext uri="{D42A27DB-BD31-4B8C-83A1-F6EECF244321}">
                <p14:modId xmlns:p14="http://schemas.microsoft.com/office/powerpoint/2010/main" val="1263872485"/>
              </p:ext>
            </p:extLst>
          </p:nvPr>
        </p:nvGraphicFramePr>
        <p:xfrm>
          <a:off x="1154907" y="2444015"/>
          <a:ext cx="6834186" cy="178308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230509726"/>
                  </a:ext>
                </a:extLst>
              </a:tr>
            </a:tbl>
          </a:graphicData>
        </a:graphic>
      </p:graphicFrame>
      <p:sp>
        <p:nvSpPr>
          <p:cNvPr id="9" name="TextBox 8">
            <a:extLst>
              <a:ext uri="{FF2B5EF4-FFF2-40B4-BE49-F238E27FC236}">
                <a16:creationId xmlns:a16="http://schemas.microsoft.com/office/drawing/2014/main" id="{9111BA79-45DA-41E7-05F8-92D3D342828B}"/>
              </a:ext>
            </a:extLst>
          </p:cNvPr>
          <p:cNvSpPr txBox="1"/>
          <p:nvPr/>
        </p:nvSpPr>
        <p:spPr>
          <a:xfrm>
            <a:off x="1154906" y="4381837"/>
            <a:ext cx="6834185" cy="1754326"/>
          </a:xfrm>
          <a:prstGeom prst="rect">
            <a:avLst/>
          </a:prstGeom>
          <a:noFill/>
        </p:spPr>
        <p:txBody>
          <a:bodyPr wrap="square">
            <a:spAutoFit/>
          </a:bodyPr>
          <a:lstStyle/>
          <a:p>
            <a:r>
              <a:rPr lang="en-US" dirty="0">
                <a:latin typeface="Consolas" panose="020B0609020204030204" pitchFamily="49" charset="0"/>
                <a:cs typeface="Consolas" panose="020B0609020204030204" pitchFamily="49" charset="0"/>
              </a:rPr>
              <a:t># Weights in the data </a:t>
            </a:r>
          </a:p>
          <a:p>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&lt;- c(1.48, 0.29)</a:t>
            </a:r>
          </a:p>
          <a:p>
            <a:r>
              <a:rPr lang="en-US" dirty="0" err="1">
                <a:latin typeface="Consolas" panose="020B0609020204030204" pitchFamily="49" charset="0"/>
                <a:cs typeface="Consolas" panose="020B0609020204030204" pitchFamily="49" charset="0"/>
              </a:rPr>
              <a:t>jan</a:t>
            </a:r>
            <a:r>
              <a:rPr lang="en-US" dirty="0">
                <a:latin typeface="Consolas" panose="020B0609020204030204" pitchFamily="49" charset="0"/>
                <a:cs typeface="Consolas" panose="020B0609020204030204" pitchFamily="49" charset="0"/>
              </a:rPr>
              <a:t> &lt;- 15 / sum(15, 21) #.416</a:t>
            </a:r>
          </a:p>
          <a:p>
            <a:r>
              <a:rPr lang="en-US" dirty="0" err="1">
                <a:latin typeface="Consolas" panose="020B0609020204030204" pitchFamily="49" charset="0"/>
                <a:cs typeface="Consolas" panose="020B0609020204030204" pitchFamily="49" charset="0"/>
              </a:rPr>
              <a:t>jul</a:t>
            </a:r>
            <a:r>
              <a:rPr lang="en-US" dirty="0">
                <a:latin typeface="Consolas" panose="020B0609020204030204" pitchFamily="49" charset="0"/>
                <a:cs typeface="Consolas" panose="020B0609020204030204" pitchFamily="49" charset="0"/>
              </a:rPr>
              <a:t> &lt;- 21 / sum(15, 21) #.583</a:t>
            </a:r>
          </a:p>
          <a:p>
            <a:r>
              <a:rPr lang="en-US" dirty="0" err="1">
                <a:latin typeface="Consolas" panose="020B0609020204030204" pitchFamily="49" charset="0"/>
                <a:cs typeface="Consolas" panose="020B0609020204030204" pitchFamily="49" charset="0"/>
              </a:rPr>
              <a:t>weighted.mean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c(</a:t>
            </a:r>
            <a:r>
              <a:rPr lang="en-US" dirty="0" err="1">
                <a:latin typeface="Consolas" panose="020B0609020204030204" pitchFamily="49" charset="0"/>
                <a:cs typeface="Consolas" panose="020B0609020204030204" pitchFamily="49" charset="0"/>
              </a:rPr>
              <a:t>jan</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jul</a:t>
            </a:r>
            <a:r>
              <a:rPr lang="en-US" dirty="0">
                <a:latin typeface="Consolas" panose="020B0609020204030204" pitchFamily="49" charset="0"/>
                <a:cs typeface="Consolas" panose="020B0609020204030204" pitchFamily="49" charset="0"/>
              </a:rPr>
              <a:t>)) #0.7858333</a:t>
            </a:r>
          </a:p>
          <a:p>
            <a:r>
              <a:rPr lang="en-US" dirty="0">
                <a:latin typeface="Consolas" panose="020B0609020204030204" pitchFamily="49" charset="0"/>
                <a:cs typeface="Consolas" panose="020B0609020204030204" pitchFamily="49" charset="0"/>
              </a:rPr>
              <a:t>sum(</a:t>
            </a:r>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 (c(15, 21)/ sum(c(15, 21)))) #0.7858333</a:t>
            </a:r>
          </a:p>
        </p:txBody>
      </p:sp>
    </p:spTree>
    <p:extLst>
      <p:ext uri="{BB962C8B-B14F-4D97-AF65-F5344CB8AC3E}">
        <p14:creationId xmlns:p14="http://schemas.microsoft.com/office/powerpoint/2010/main" val="2657110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AB741-333C-7495-6F77-1E7F37862152}"/>
              </a:ext>
            </a:extLst>
          </p:cNvPr>
          <p:cNvSpPr>
            <a:spLocks noGrp="1"/>
          </p:cNvSpPr>
          <p:nvPr>
            <p:ph type="title"/>
          </p:nvPr>
        </p:nvSpPr>
        <p:spPr/>
        <p:txBody>
          <a:bodyPr/>
          <a:lstStyle/>
          <a:p>
            <a:r>
              <a:rPr lang="en-US" dirty="0"/>
              <a:t>A simple income to price based ratio</a:t>
            </a:r>
          </a:p>
        </p:txBody>
      </p:sp>
      <p:sp>
        <p:nvSpPr>
          <p:cNvPr id="4" name="Date Placeholder 3">
            <a:extLst>
              <a:ext uri="{FF2B5EF4-FFF2-40B4-BE49-F238E27FC236}">
                <a16:creationId xmlns:a16="http://schemas.microsoft.com/office/drawing/2014/main" id="{958F7267-DFD8-5216-A535-DA008516079A}"/>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876D9478-9102-1B87-2E3D-EDA42D75F77D}"/>
              </a:ext>
            </a:extLst>
          </p:cNvPr>
          <p:cNvSpPr>
            <a:spLocks noGrp="1"/>
          </p:cNvSpPr>
          <p:nvPr>
            <p:ph type="sldNum" sz="quarter" idx="12"/>
          </p:nvPr>
        </p:nvSpPr>
        <p:spPr/>
        <p:txBody>
          <a:bodyPr/>
          <a:lstStyle/>
          <a:p>
            <a:fld id="{37290FF7-652B-4475-AEAB-8B1A5D23AE09}" type="slidenum">
              <a:rPr lang="en-US" smtClean="0"/>
              <a:t>14</a:t>
            </a:fld>
            <a:endParaRPr lang="en-US"/>
          </a:p>
        </p:txBody>
      </p:sp>
      <p:sp>
        <p:nvSpPr>
          <p:cNvPr id="6" name="Footer Placeholder 5">
            <a:extLst>
              <a:ext uri="{FF2B5EF4-FFF2-40B4-BE49-F238E27FC236}">
                <a16:creationId xmlns:a16="http://schemas.microsoft.com/office/drawing/2014/main" id="{20CEDA6A-9F44-CCC0-F5A5-33867A6745A2}"/>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11553F73-82EC-51F3-D226-99E8D82AA584}"/>
              </a:ext>
            </a:extLst>
          </p:cNvPr>
          <p:cNvSpPr txBox="1"/>
          <p:nvPr/>
        </p:nvSpPr>
        <p:spPr>
          <a:xfrm>
            <a:off x="2686050" y="1337046"/>
            <a:ext cx="3375283" cy="584775"/>
          </a:xfrm>
          <a:prstGeom prst="rect">
            <a:avLst/>
          </a:prstGeom>
          <a:noFill/>
        </p:spPr>
        <p:txBody>
          <a:bodyPr wrap="none" rtlCol="0">
            <a:spAutoFit/>
          </a:bodyPr>
          <a:lstStyle/>
          <a:p>
            <a:r>
              <a:rPr lang="en-US" sz="3200" b="1" dirty="0"/>
              <a:t>Capitalization Rate</a:t>
            </a:r>
          </a:p>
        </p:txBody>
      </p:sp>
      <p:sp>
        <p:nvSpPr>
          <p:cNvPr id="8" name="TextBox 7">
            <a:extLst>
              <a:ext uri="{FF2B5EF4-FFF2-40B4-BE49-F238E27FC236}">
                <a16:creationId xmlns:a16="http://schemas.microsoft.com/office/drawing/2014/main" id="{18111467-EBA8-17F0-13C8-BD241CB3B982}"/>
              </a:ext>
            </a:extLst>
          </p:cNvPr>
          <p:cNvSpPr txBox="1"/>
          <p:nvPr/>
        </p:nvSpPr>
        <p:spPr>
          <a:xfrm>
            <a:off x="530664" y="2387390"/>
            <a:ext cx="7984686" cy="369332"/>
          </a:xfrm>
          <a:prstGeom prst="rect">
            <a:avLst/>
          </a:prstGeom>
          <a:noFill/>
        </p:spPr>
        <p:txBody>
          <a:bodyPr wrap="none" rtlCol="0">
            <a:spAutoFit/>
          </a:bodyPr>
          <a:lstStyle/>
          <a:p>
            <a:r>
              <a:rPr lang="en-US" dirty="0"/>
              <a:t>Cap Rate  = Net Operating Income / Total Cost of Ownership (not including interest)</a:t>
            </a:r>
          </a:p>
        </p:txBody>
      </p:sp>
      <p:sp>
        <p:nvSpPr>
          <p:cNvPr id="9" name="TextBox 8">
            <a:extLst>
              <a:ext uri="{FF2B5EF4-FFF2-40B4-BE49-F238E27FC236}">
                <a16:creationId xmlns:a16="http://schemas.microsoft.com/office/drawing/2014/main" id="{09BF4CED-716A-7281-EF7F-EFF60767AE3A}"/>
              </a:ext>
            </a:extLst>
          </p:cNvPr>
          <p:cNvSpPr txBox="1"/>
          <p:nvPr/>
        </p:nvSpPr>
        <p:spPr>
          <a:xfrm>
            <a:off x="878451" y="3536970"/>
            <a:ext cx="7636899" cy="369332"/>
          </a:xfrm>
          <a:prstGeom prst="rect">
            <a:avLst/>
          </a:prstGeom>
          <a:noFill/>
        </p:spPr>
        <p:txBody>
          <a:bodyPr wrap="none" rtlCol="0">
            <a:spAutoFit/>
          </a:bodyPr>
          <a:lstStyle/>
          <a:p>
            <a:r>
              <a:rPr lang="en-US" dirty="0"/>
              <a:t>Cap Rate higher is better; for every dollar put in how much income did you get?</a:t>
            </a:r>
          </a:p>
        </p:txBody>
      </p:sp>
      <p:sp>
        <p:nvSpPr>
          <p:cNvPr id="10" name="TextBox 9">
            <a:extLst>
              <a:ext uri="{FF2B5EF4-FFF2-40B4-BE49-F238E27FC236}">
                <a16:creationId xmlns:a16="http://schemas.microsoft.com/office/drawing/2014/main" id="{36E1B599-BAF8-00A3-71B8-B36D14723EA2}"/>
              </a:ext>
            </a:extLst>
          </p:cNvPr>
          <p:cNvSpPr txBox="1"/>
          <p:nvPr/>
        </p:nvSpPr>
        <p:spPr>
          <a:xfrm>
            <a:off x="1170197" y="5271930"/>
            <a:ext cx="7345154" cy="369332"/>
          </a:xfrm>
          <a:prstGeom prst="rect">
            <a:avLst/>
          </a:prstGeom>
          <a:noFill/>
        </p:spPr>
        <p:txBody>
          <a:bodyPr wrap="square" rtlCol="0">
            <a:spAutoFit/>
          </a:bodyPr>
          <a:lstStyle/>
          <a:p>
            <a:r>
              <a:rPr lang="en-US" dirty="0"/>
              <a:t>Fluctuating income represents volatility in the investment reward.  </a:t>
            </a:r>
          </a:p>
        </p:txBody>
      </p:sp>
    </p:spTree>
    <p:extLst>
      <p:ext uri="{BB962C8B-B14F-4D97-AF65-F5344CB8AC3E}">
        <p14:creationId xmlns:p14="http://schemas.microsoft.com/office/powerpoint/2010/main" val="2677868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2E53D-C712-51E1-7963-647663C5C4E6}"/>
              </a:ext>
            </a:extLst>
          </p:cNvPr>
          <p:cNvSpPr>
            <a:spLocks noGrp="1"/>
          </p:cNvSpPr>
          <p:nvPr>
            <p:ph type="title"/>
          </p:nvPr>
        </p:nvSpPr>
        <p:spPr/>
        <p:txBody>
          <a:bodyPr/>
          <a:lstStyle/>
          <a:p>
            <a:endParaRPr lang="en-US"/>
          </a:p>
        </p:txBody>
      </p:sp>
      <p:graphicFrame>
        <p:nvGraphicFramePr>
          <p:cNvPr id="7" name="Table 7">
            <a:extLst>
              <a:ext uri="{FF2B5EF4-FFF2-40B4-BE49-F238E27FC236}">
                <a16:creationId xmlns:a16="http://schemas.microsoft.com/office/drawing/2014/main" id="{0E73ADED-1493-063A-1AA9-E68345F9FEF1}"/>
              </a:ext>
            </a:extLst>
          </p:cNvPr>
          <p:cNvGraphicFramePr>
            <a:graphicFrameLocks noGrp="1"/>
          </p:cNvGraphicFramePr>
          <p:nvPr>
            <p:ph idx="1"/>
            <p:extLst>
              <p:ext uri="{D42A27DB-BD31-4B8C-83A1-F6EECF244321}">
                <p14:modId xmlns:p14="http://schemas.microsoft.com/office/powerpoint/2010/main" val="1257761924"/>
              </p:ext>
            </p:extLst>
          </p:nvPr>
        </p:nvGraphicFramePr>
        <p:xfrm>
          <a:off x="300037" y="1968499"/>
          <a:ext cx="8515351" cy="2133600"/>
        </p:xfrm>
        <a:graphic>
          <a:graphicData uri="http://schemas.openxmlformats.org/drawingml/2006/table">
            <a:tbl>
              <a:tblPr firstRow="1" bandRow="1">
                <a:tableStyleId>{5C22544A-7EE6-4342-B048-85BDC9FD1C3A}</a:tableStyleId>
              </a:tblPr>
              <a:tblGrid>
                <a:gridCol w="730688">
                  <a:extLst>
                    <a:ext uri="{9D8B030D-6E8A-4147-A177-3AD203B41FA5}">
                      <a16:colId xmlns:a16="http://schemas.microsoft.com/office/drawing/2014/main" val="509864046"/>
                    </a:ext>
                  </a:extLst>
                </a:gridCol>
                <a:gridCol w="965687">
                  <a:extLst>
                    <a:ext uri="{9D8B030D-6E8A-4147-A177-3AD203B41FA5}">
                      <a16:colId xmlns:a16="http://schemas.microsoft.com/office/drawing/2014/main" val="3124382664"/>
                    </a:ext>
                  </a:extLst>
                </a:gridCol>
                <a:gridCol w="965687">
                  <a:extLst>
                    <a:ext uri="{9D8B030D-6E8A-4147-A177-3AD203B41FA5}">
                      <a16:colId xmlns:a16="http://schemas.microsoft.com/office/drawing/2014/main" val="2966062756"/>
                    </a:ext>
                  </a:extLst>
                </a:gridCol>
                <a:gridCol w="965687">
                  <a:extLst>
                    <a:ext uri="{9D8B030D-6E8A-4147-A177-3AD203B41FA5}">
                      <a16:colId xmlns:a16="http://schemas.microsoft.com/office/drawing/2014/main" val="878164378"/>
                    </a:ext>
                  </a:extLst>
                </a:gridCol>
                <a:gridCol w="965687">
                  <a:extLst>
                    <a:ext uri="{9D8B030D-6E8A-4147-A177-3AD203B41FA5}">
                      <a16:colId xmlns:a16="http://schemas.microsoft.com/office/drawing/2014/main" val="1591504264"/>
                    </a:ext>
                  </a:extLst>
                </a:gridCol>
                <a:gridCol w="1293015">
                  <a:extLst>
                    <a:ext uri="{9D8B030D-6E8A-4147-A177-3AD203B41FA5}">
                      <a16:colId xmlns:a16="http://schemas.microsoft.com/office/drawing/2014/main" val="4223658332"/>
                    </a:ext>
                  </a:extLst>
                </a:gridCol>
                <a:gridCol w="1285875">
                  <a:extLst>
                    <a:ext uri="{9D8B030D-6E8A-4147-A177-3AD203B41FA5}">
                      <a16:colId xmlns:a16="http://schemas.microsoft.com/office/drawing/2014/main" val="2292195495"/>
                    </a:ext>
                  </a:extLst>
                </a:gridCol>
                <a:gridCol w="1343025">
                  <a:extLst>
                    <a:ext uri="{9D8B030D-6E8A-4147-A177-3AD203B41FA5}">
                      <a16:colId xmlns:a16="http://schemas.microsoft.com/office/drawing/2014/main" val="430279357"/>
                    </a:ext>
                  </a:extLst>
                </a:gridCol>
              </a:tblGrid>
              <a:tr h="370840">
                <a:tc>
                  <a:txBody>
                    <a:bodyPr/>
                    <a:lstStyle/>
                    <a:p>
                      <a:r>
                        <a:rPr lang="en-US" sz="1100" dirty="0"/>
                        <a:t>Prop ID</a:t>
                      </a:r>
                    </a:p>
                  </a:txBody>
                  <a:tcPr/>
                </a:tc>
                <a:tc>
                  <a:txBody>
                    <a:bodyPr/>
                    <a:lstStyle/>
                    <a:p>
                      <a:r>
                        <a:rPr lang="en-US" sz="1100" dirty="0"/>
                        <a:t>Fixed</a:t>
                      </a:r>
                    </a:p>
                  </a:txBody>
                  <a:tcPr/>
                </a:tc>
                <a:tc>
                  <a:txBody>
                    <a:bodyPr/>
                    <a:lstStyle/>
                    <a:p>
                      <a:r>
                        <a:rPr lang="en-US" sz="1100" dirty="0"/>
                        <a:t>Variable</a:t>
                      </a:r>
                    </a:p>
                  </a:txBody>
                  <a:tcPr/>
                </a:tc>
                <a:tc>
                  <a:txBody>
                    <a:bodyPr/>
                    <a:lstStyle/>
                    <a:p>
                      <a:r>
                        <a:rPr lang="en-US" sz="1100" dirty="0"/>
                        <a:t>Total Expense</a:t>
                      </a:r>
                    </a:p>
                  </a:txBody>
                  <a:tcPr/>
                </a:tc>
                <a:tc>
                  <a:txBody>
                    <a:bodyPr/>
                    <a:lstStyle/>
                    <a:p>
                      <a:r>
                        <a:rPr lang="en-US" sz="1100" dirty="0"/>
                        <a:t>Operating Income</a:t>
                      </a:r>
                    </a:p>
                  </a:txBody>
                  <a:tcPr/>
                </a:tc>
                <a:tc>
                  <a:txBody>
                    <a:bodyPr/>
                    <a:lstStyle/>
                    <a:p>
                      <a:r>
                        <a:rPr lang="en-US" sz="1100" dirty="0"/>
                        <a:t>Net Operating Income (NOI)</a:t>
                      </a:r>
                    </a:p>
                  </a:txBody>
                  <a:tcPr/>
                </a:tc>
                <a:tc>
                  <a:txBody>
                    <a:bodyPr/>
                    <a:lstStyle/>
                    <a:p>
                      <a:r>
                        <a:rPr lang="en-US" sz="1100" dirty="0"/>
                        <a:t>Asking Price</a:t>
                      </a:r>
                    </a:p>
                  </a:txBody>
                  <a:tcPr/>
                </a:tc>
                <a:tc>
                  <a:txBody>
                    <a:bodyPr/>
                    <a:lstStyle/>
                    <a:p>
                      <a:r>
                        <a:rPr lang="en-US" sz="1100" dirty="0"/>
                        <a:t>Cap Rate</a:t>
                      </a:r>
                    </a:p>
                  </a:txBody>
                  <a:tcPr/>
                </a:tc>
                <a:extLst>
                  <a:ext uri="{0D108BD9-81ED-4DB2-BD59-A6C34878D82A}">
                    <a16:rowId xmlns:a16="http://schemas.microsoft.com/office/drawing/2014/main" val="2991134617"/>
                  </a:ext>
                </a:extLst>
              </a:tr>
              <a:tr h="370840">
                <a:tc>
                  <a:txBody>
                    <a:bodyPr/>
                    <a:lstStyle/>
                    <a:p>
                      <a:pPr algn="ctr"/>
                      <a:r>
                        <a:rPr lang="en-US" sz="1100" dirty="0"/>
                        <a:t>1</a:t>
                      </a:r>
                    </a:p>
                  </a:txBody>
                  <a:tcPr/>
                </a:tc>
                <a:tc>
                  <a:txBody>
                    <a:bodyPr/>
                    <a:lstStyle/>
                    <a:p>
                      <a:pPr algn="ctr"/>
                      <a:r>
                        <a:rPr lang="en-US" sz="1100" dirty="0"/>
                        <a:t>$1,000</a:t>
                      </a:r>
                    </a:p>
                  </a:txBody>
                  <a:tcPr/>
                </a:tc>
                <a:tc>
                  <a:txBody>
                    <a:bodyPr/>
                    <a:lstStyle/>
                    <a:p>
                      <a:pPr algn="ctr"/>
                      <a:r>
                        <a:rPr lang="en-US" sz="1100" dirty="0"/>
                        <a:t>$1,000</a:t>
                      </a:r>
                    </a:p>
                  </a:txBody>
                  <a:tcPr/>
                </a:tc>
                <a:tc>
                  <a:txBody>
                    <a:bodyPr/>
                    <a:lstStyle/>
                    <a:p>
                      <a:pPr algn="ctr"/>
                      <a:r>
                        <a:rPr lang="en-US" sz="1100" dirty="0"/>
                        <a:t>$2,000</a:t>
                      </a:r>
                    </a:p>
                  </a:txBody>
                  <a:tcPr/>
                </a:tc>
                <a:tc>
                  <a:txBody>
                    <a:bodyPr/>
                    <a:lstStyle/>
                    <a:p>
                      <a:pPr algn="ctr"/>
                      <a:r>
                        <a:rPr lang="en-US" sz="1100" dirty="0"/>
                        <a:t>$7,000</a:t>
                      </a:r>
                    </a:p>
                  </a:txBody>
                  <a:tcPr/>
                </a:tc>
                <a:tc>
                  <a:txBody>
                    <a:bodyPr/>
                    <a:lstStyle/>
                    <a:p>
                      <a:pPr algn="ctr"/>
                      <a:r>
                        <a:rPr lang="en-US" sz="1100" dirty="0"/>
                        <a:t>$5,000</a:t>
                      </a:r>
                    </a:p>
                  </a:txBody>
                  <a:tcPr/>
                </a:tc>
                <a:tc>
                  <a:txBody>
                    <a:bodyPr/>
                    <a:lstStyle/>
                    <a:p>
                      <a:pPr algn="ctr"/>
                      <a:r>
                        <a:rPr lang="en-US" sz="1100" dirty="0"/>
                        <a:t>$100,000</a:t>
                      </a:r>
                    </a:p>
                  </a:txBody>
                  <a:tcPr/>
                </a:tc>
                <a:tc>
                  <a:txBody>
                    <a:bodyPr/>
                    <a:lstStyle/>
                    <a:p>
                      <a:pPr algn="ctr"/>
                      <a:r>
                        <a:rPr lang="en-US" sz="1100" dirty="0"/>
                        <a:t>5%</a:t>
                      </a:r>
                    </a:p>
                    <a:p>
                      <a:pPr algn="ctr"/>
                      <a:r>
                        <a:rPr lang="en-US" sz="1100" dirty="0"/>
                        <a:t>$5K /$100k</a:t>
                      </a:r>
                    </a:p>
                  </a:txBody>
                  <a:tcPr/>
                </a:tc>
                <a:extLst>
                  <a:ext uri="{0D108BD9-81ED-4DB2-BD59-A6C34878D82A}">
                    <a16:rowId xmlns:a16="http://schemas.microsoft.com/office/drawing/2014/main" val="1745897118"/>
                  </a:ext>
                </a:extLst>
              </a:tr>
              <a:tr h="370840">
                <a:tc>
                  <a:txBody>
                    <a:bodyPr/>
                    <a:lstStyle/>
                    <a:p>
                      <a:pPr algn="ctr"/>
                      <a:r>
                        <a:rPr lang="en-US" sz="1100" dirty="0"/>
                        <a:t>2</a:t>
                      </a:r>
                    </a:p>
                  </a:txBody>
                  <a:tcPr/>
                </a:tc>
                <a:tc>
                  <a:txBody>
                    <a:bodyPr/>
                    <a:lstStyle/>
                    <a:p>
                      <a:pPr algn="ctr"/>
                      <a:r>
                        <a:rPr lang="en-US" sz="1100" dirty="0"/>
                        <a:t>$1,000</a:t>
                      </a:r>
                    </a:p>
                  </a:txBody>
                  <a:tcPr/>
                </a:tc>
                <a:tc>
                  <a:txBody>
                    <a:bodyPr/>
                    <a:lstStyle/>
                    <a:p>
                      <a:pPr algn="ctr"/>
                      <a:r>
                        <a:rPr lang="en-US" sz="1100" dirty="0"/>
                        <a:t>$1,000</a:t>
                      </a:r>
                    </a:p>
                  </a:txBody>
                  <a:tcPr/>
                </a:tc>
                <a:tc>
                  <a:txBody>
                    <a:bodyPr/>
                    <a:lstStyle/>
                    <a:p>
                      <a:pPr algn="ctr"/>
                      <a:r>
                        <a:rPr lang="en-US" sz="1100" dirty="0"/>
                        <a:t>$2,000</a:t>
                      </a:r>
                    </a:p>
                  </a:txBody>
                  <a:tcPr/>
                </a:tc>
                <a:tc>
                  <a:txBody>
                    <a:bodyPr/>
                    <a:lstStyle/>
                    <a:p>
                      <a:pPr algn="ctr"/>
                      <a:r>
                        <a:rPr lang="en-US" sz="1100" dirty="0"/>
                        <a:t>$22,000</a:t>
                      </a:r>
                    </a:p>
                  </a:txBody>
                  <a:tcPr/>
                </a:tc>
                <a:tc>
                  <a:txBody>
                    <a:bodyPr/>
                    <a:lstStyle/>
                    <a:p>
                      <a:pPr algn="ctr"/>
                      <a:r>
                        <a:rPr lang="en-US" sz="1100" dirty="0"/>
                        <a:t>$20,000</a:t>
                      </a:r>
                    </a:p>
                  </a:txBody>
                  <a:tcPr/>
                </a:tc>
                <a:tc>
                  <a:txBody>
                    <a:bodyPr/>
                    <a:lstStyle/>
                    <a:p>
                      <a:pPr algn="ctr"/>
                      <a:r>
                        <a:rPr lang="en-US" sz="1100" dirty="0"/>
                        <a:t>$200,000</a:t>
                      </a:r>
                    </a:p>
                  </a:txBody>
                  <a:tcPr/>
                </a:tc>
                <a:tc>
                  <a:txBody>
                    <a:bodyPr/>
                    <a:lstStyle/>
                    <a:p>
                      <a:pPr algn="ctr"/>
                      <a:r>
                        <a:rPr lang="en-US" sz="1100" dirty="0"/>
                        <a:t>10%</a:t>
                      </a:r>
                    </a:p>
                    <a:p>
                      <a:pPr algn="ctr"/>
                      <a:r>
                        <a:rPr lang="en-US" sz="1100" dirty="0"/>
                        <a:t>$20k/$200K</a:t>
                      </a:r>
                    </a:p>
                  </a:txBody>
                  <a:tcPr/>
                </a:tc>
                <a:extLst>
                  <a:ext uri="{0D108BD9-81ED-4DB2-BD59-A6C34878D82A}">
                    <a16:rowId xmlns:a16="http://schemas.microsoft.com/office/drawing/2014/main" val="817327945"/>
                  </a:ext>
                </a:extLst>
              </a:tr>
              <a:tr h="370840">
                <a:tc>
                  <a:txBody>
                    <a:bodyPr/>
                    <a:lstStyle/>
                    <a:p>
                      <a:pPr algn="ctr"/>
                      <a:r>
                        <a:rPr lang="en-US" sz="1100" dirty="0"/>
                        <a:t>3</a:t>
                      </a:r>
                    </a:p>
                  </a:txBody>
                  <a:tcPr/>
                </a:tc>
                <a:tc>
                  <a:txBody>
                    <a:bodyPr/>
                    <a:lstStyle/>
                    <a:p>
                      <a:pPr algn="ctr"/>
                      <a:r>
                        <a:rPr lang="en-US" sz="1100" dirty="0"/>
                        <a:t>$5,000</a:t>
                      </a:r>
                    </a:p>
                  </a:txBody>
                  <a:tcPr/>
                </a:tc>
                <a:tc>
                  <a:txBody>
                    <a:bodyPr/>
                    <a:lstStyle/>
                    <a:p>
                      <a:pPr algn="ctr"/>
                      <a:r>
                        <a:rPr lang="en-US" sz="1100" dirty="0"/>
                        <a:t>$7,000</a:t>
                      </a:r>
                    </a:p>
                  </a:txBody>
                  <a:tcPr/>
                </a:tc>
                <a:tc>
                  <a:txBody>
                    <a:bodyPr/>
                    <a:lstStyle/>
                    <a:p>
                      <a:pPr algn="ctr"/>
                      <a:r>
                        <a:rPr lang="en-US" sz="1100" dirty="0"/>
                        <a:t>$12,000</a:t>
                      </a:r>
                    </a:p>
                  </a:txBody>
                  <a:tcPr/>
                </a:tc>
                <a:tc>
                  <a:txBody>
                    <a:bodyPr/>
                    <a:lstStyle/>
                    <a:p>
                      <a:pPr algn="ctr"/>
                      <a:r>
                        <a:rPr lang="en-US" sz="1100" dirty="0"/>
                        <a:t>$67,000</a:t>
                      </a:r>
                    </a:p>
                  </a:txBody>
                  <a:tcPr/>
                </a:tc>
                <a:tc>
                  <a:txBody>
                    <a:bodyPr/>
                    <a:lstStyle/>
                    <a:p>
                      <a:pPr algn="ctr"/>
                      <a:r>
                        <a:rPr lang="en-US" sz="1100" dirty="0"/>
                        <a:t>$55,000</a:t>
                      </a:r>
                    </a:p>
                  </a:txBody>
                  <a:tcPr/>
                </a:tc>
                <a:tc>
                  <a:txBody>
                    <a:bodyPr/>
                    <a:lstStyle/>
                    <a:p>
                      <a:pPr algn="ctr"/>
                      <a:r>
                        <a:rPr lang="en-US" sz="1100" dirty="0"/>
                        <a:t>$550,000</a:t>
                      </a:r>
                    </a:p>
                  </a:txBody>
                  <a:tcPr/>
                </a:tc>
                <a:tc>
                  <a:txBody>
                    <a:bodyPr/>
                    <a:lstStyle/>
                    <a:p>
                      <a:pPr algn="ctr"/>
                      <a:r>
                        <a:rPr lang="en-US" sz="1100" dirty="0"/>
                        <a:t>10%</a:t>
                      </a:r>
                    </a:p>
                    <a:p>
                      <a:pPr algn="ctr"/>
                      <a:r>
                        <a:rPr lang="en-US" sz="1100" dirty="0"/>
                        <a:t>$55k/$550k</a:t>
                      </a:r>
                    </a:p>
                  </a:txBody>
                  <a:tcPr/>
                </a:tc>
                <a:extLst>
                  <a:ext uri="{0D108BD9-81ED-4DB2-BD59-A6C34878D82A}">
                    <a16:rowId xmlns:a16="http://schemas.microsoft.com/office/drawing/2014/main" val="3587471437"/>
                  </a:ext>
                </a:extLst>
              </a:tr>
              <a:tr h="370840">
                <a:tc>
                  <a:txBody>
                    <a:bodyPr/>
                    <a:lstStyle/>
                    <a:p>
                      <a:pPr algn="ctr"/>
                      <a:r>
                        <a:rPr lang="en-US" sz="1100" dirty="0"/>
                        <a:t>4</a:t>
                      </a:r>
                    </a:p>
                  </a:txBody>
                  <a:tcPr/>
                </a:tc>
                <a:tc>
                  <a:txBody>
                    <a:bodyPr/>
                    <a:lstStyle/>
                    <a:p>
                      <a:pPr algn="ctr"/>
                      <a:r>
                        <a:rPr lang="en-US" sz="1100" dirty="0"/>
                        <a:t>$500</a:t>
                      </a:r>
                    </a:p>
                  </a:txBody>
                  <a:tcPr/>
                </a:tc>
                <a:tc>
                  <a:txBody>
                    <a:bodyPr/>
                    <a:lstStyle/>
                    <a:p>
                      <a:pPr algn="ctr"/>
                      <a:r>
                        <a:rPr lang="en-US" sz="1100" dirty="0"/>
                        <a:t>$3125</a:t>
                      </a:r>
                    </a:p>
                  </a:txBody>
                  <a:tcPr/>
                </a:tc>
                <a:tc>
                  <a:txBody>
                    <a:bodyPr/>
                    <a:lstStyle/>
                    <a:p>
                      <a:pPr algn="ctr"/>
                      <a:r>
                        <a:rPr lang="en-US" sz="1100" dirty="0"/>
                        <a:t>$3,625</a:t>
                      </a:r>
                    </a:p>
                  </a:txBody>
                  <a:tcPr/>
                </a:tc>
                <a:tc>
                  <a:txBody>
                    <a:bodyPr/>
                    <a:lstStyle/>
                    <a:p>
                      <a:pPr algn="ctr"/>
                      <a:r>
                        <a:rPr lang="en-US" sz="1100" dirty="0"/>
                        <a:t>$13,000</a:t>
                      </a:r>
                    </a:p>
                  </a:txBody>
                  <a:tcPr/>
                </a:tc>
                <a:tc>
                  <a:txBody>
                    <a:bodyPr/>
                    <a:lstStyle/>
                    <a:p>
                      <a:pPr algn="ctr"/>
                      <a:r>
                        <a:rPr lang="en-US" sz="1100" dirty="0"/>
                        <a:t>$9,375</a:t>
                      </a:r>
                    </a:p>
                  </a:txBody>
                  <a:tcPr/>
                </a:tc>
                <a:tc>
                  <a:txBody>
                    <a:bodyPr/>
                    <a:lstStyle/>
                    <a:p>
                      <a:pPr algn="ctr"/>
                      <a:r>
                        <a:rPr lang="en-US" sz="1100" dirty="0"/>
                        <a:t>$75,000</a:t>
                      </a:r>
                    </a:p>
                  </a:txBody>
                  <a:tcPr/>
                </a:tc>
                <a:tc>
                  <a:txBody>
                    <a:bodyPr/>
                    <a:lstStyle/>
                    <a:p>
                      <a:pPr algn="ctr"/>
                      <a:r>
                        <a:rPr lang="en-US" sz="1100" dirty="0"/>
                        <a:t>12.5%</a:t>
                      </a:r>
                    </a:p>
                    <a:p>
                      <a:pPr algn="ctr"/>
                      <a:r>
                        <a:rPr lang="en-US" sz="1100" dirty="0"/>
                        <a:t>$9,375/ $75K</a:t>
                      </a:r>
                    </a:p>
                  </a:txBody>
                  <a:tcPr/>
                </a:tc>
                <a:extLst>
                  <a:ext uri="{0D108BD9-81ED-4DB2-BD59-A6C34878D82A}">
                    <a16:rowId xmlns:a16="http://schemas.microsoft.com/office/drawing/2014/main" val="590894272"/>
                  </a:ext>
                </a:extLst>
              </a:tr>
            </a:tbl>
          </a:graphicData>
        </a:graphic>
      </p:graphicFrame>
      <p:sp>
        <p:nvSpPr>
          <p:cNvPr id="4" name="Date Placeholder 3">
            <a:extLst>
              <a:ext uri="{FF2B5EF4-FFF2-40B4-BE49-F238E27FC236}">
                <a16:creationId xmlns:a16="http://schemas.microsoft.com/office/drawing/2014/main" id="{E7FA1113-7930-271E-C321-85E7B9A9BAC6}"/>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900EE8A1-446B-B250-EAC3-5C1C351E3BCF}"/>
              </a:ext>
            </a:extLst>
          </p:cNvPr>
          <p:cNvSpPr>
            <a:spLocks noGrp="1"/>
          </p:cNvSpPr>
          <p:nvPr>
            <p:ph type="sldNum" sz="quarter" idx="12"/>
          </p:nvPr>
        </p:nvSpPr>
        <p:spPr/>
        <p:txBody>
          <a:bodyPr/>
          <a:lstStyle/>
          <a:p>
            <a:fld id="{37290FF7-652B-4475-AEAB-8B1A5D23AE09}" type="slidenum">
              <a:rPr lang="en-US" smtClean="0"/>
              <a:t>15</a:t>
            </a:fld>
            <a:endParaRPr lang="en-US"/>
          </a:p>
        </p:txBody>
      </p:sp>
      <p:sp>
        <p:nvSpPr>
          <p:cNvPr id="6" name="Footer Placeholder 5">
            <a:extLst>
              <a:ext uri="{FF2B5EF4-FFF2-40B4-BE49-F238E27FC236}">
                <a16:creationId xmlns:a16="http://schemas.microsoft.com/office/drawing/2014/main" id="{0F9FE310-0E42-9206-3733-AA77AF14C06E}"/>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10883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CF4F2-3C05-77F1-1689-C6B635D05F25}"/>
              </a:ext>
            </a:extLst>
          </p:cNvPr>
          <p:cNvSpPr>
            <a:spLocks noGrp="1"/>
          </p:cNvSpPr>
          <p:nvPr>
            <p:ph type="title"/>
          </p:nvPr>
        </p:nvSpPr>
        <p:spPr/>
        <p:txBody>
          <a:bodyPr/>
          <a:lstStyle/>
          <a:p>
            <a:r>
              <a:rPr lang="en-US" dirty="0"/>
              <a:t>Ratios help you reduce the opportunities</a:t>
            </a:r>
          </a:p>
        </p:txBody>
      </p:sp>
      <p:sp>
        <p:nvSpPr>
          <p:cNvPr id="4" name="Date Placeholder 3">
            <a:extLst>
              <a:ext uri="{FF2B5EF4-FFF2-40B4-BE49-F238E27FC236}">
                <a16:creationId xmlns:a16="http://schemas.microsoft.com/office/drawing/2014/main" id="{59CAA5D3-A0EA-CA98-5595-92F64FCEB1BD}"/>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80E83998-AFA4-AEF6-7B0C-01B072B8D024}"/>
              </a:ext>
            </a:extLst>
          </p:cNvPr>
          <p:cNvSpPr>
            <a:spLocks noGrp="1"/>
          </p:cNvSpPr>
          <p:nvPr>
            <p:ph type="sldNum" sz="quarter" idx="12"/>
          </p:nvPr>
        </p:nvSpPr>
        <p:spPr/>
        <p:txBody>
          <a:bodyPr/>
          <a:lstStyle/>
          <a:p>
            <a:fld id="{37290FF7-652B-4475-AEAB-8B1A5D23AE09}" type="slidenum">
              <a:rPr lang="en-US" smtClean="0"/>
              <a:t>16</a:t>
            </a:fld>
            <a:endParaRPr lang="en-US"/>
          </a:p>
        </p:txBody>
      </p:sp>
      <p:sp>
        <p:nvSpPr>
          <p:cNvPr id="6" name="Footer Placeholder 5">
            <a:extLst>
              <a:ext uri="{FF2B5EF4-FFF2-40B4-BE49-F238E27FC236}">
                <a16:creationId xmlns:a16="http://schemas.microsoft.com/office/drawing/2014/main" id="{6BAE54ED-0C0F-818F-1AFD-9F45CFEE6AE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3D3C6E33-1F6F-857E-B339-B81F182EF744}"/>
              </a:ext>
            </a:extLst>
          </p:cNvPr>
          <p:cNvGraphicFramePr>
            <a:graphicFrameLocks/>
          </p:cNvGraphicFramePr>
          <p:nvPr>
            <p:extLst>
              <p:ext uri="{D42A27DB-BD31-4B8C-83A1-F6EECF244321}">
                <p14:modId xmlns:p14="http://schemas.microsoft.com/office/powerpoint/2010/main" val="673403631"/>
              </p:ext>
            </p:extLst>
          </p:nvPr>
        </p:nvGraphicFramePr>
        <p:xfrm>
          <a:off x="300037" y="1168391"/>
          <a:ext cx="8574232" cy="4497321"/>
        </p:xfrm>
        <a:graphic>
          <a:graphicData uri="http://schemas.openxmlformats.org/drawingml/2006/table">
            <a:tbl>
              <a:tblPr firstRow="1" bandRow="1">
                <a:tableStyleId>{5C22544A-7EE6-4342-B048-85BDC9FD1C3A}</a:tableStyleId>
              </a:tblPr>
              <a:tblGrid>
                <a:gridCol w="1261162">
                  <a:extLst>
                    <a:ext uri="{9D8B030D-6E8A-4147-A177-3AD203B41FA5}">
                      <a16:colId xmlns:a16="http://schemas.microsoft.com/office/drawing/2014/main" val="509864046"/>
                    </a:ext>
                  </a:extLst>
                </a:gridCol>
                <a:gridCol w="2318050">
                  <a:extLst>
                    <a:ext uri="{9D8B030D-6E8A-4147-A177-3AD203B41FA5}">
                      <a16:colId xmlns:a16="http://schemas.microsoft.com/office/drawing/2014/main" val="4192913233"/>
                    </a:ext>
                  </a:extLst>
                </a:gridCol>
                <a:gridCol w="2676970">
                  <a:extLst>
                    <a:ext uri="{9D8B030D-6E8A-4147-A177-3AD203B41FA5}">
                      <a16:colId xmlns:a16="http://schemas.microsoft.com/office/drawing/2014/main" val="430279357"/>
                    </a:ext>
                  </a:extLst>
                </a:gridCol>
                <a:gridCol w="2318050">
                  <a:extLst>
                    <a:ext uri="{9D8B030D-6E8A-4147-A177-3AD203B41FA5}">
                      <a16:colId xmlns:a16="http://schemas.microsoft.com/office/drawing/2014/main" val="4104044071"/>
                    </a:ext>
                  </a:extLst>
                </a:gridCol>
              </a:tblGrid>
              <a:tr h="1810103">
                <a:tc>
                  <a:txBody>
                    <a:bodyPr/>
                    <a:lstStyle/>
                    <a:p>
                      <a:r>
                        <a:rPr lang="en-US" sz="1800" dirty="0"/>
                        <a:t>Prop ID</a:t>
                      </a:r>
                    </a:p>
                  </a:txBody>
                  <a:tcPr>
                    <a:solidFill>
                      <a:schemeClr val="accent2"/>
                    </a:solidFill>
                  </a:tcPr>
                </a:tc>
                <a:tc>
                  <a:txBody>
                    <a:bodyPr/>
                    <a:lstStyle/>
                    <a:p>
                      <a:r>
                        <a:rPr lang="en-US" sz="1800" dirty="0"/>
                        <a:t>Operating Expense Ratio – </a:t>
                      </a:r>
                    </a:p>
                    <a:p>
                      <a:r>
                        <a:rPr lang="en-US" sz="1800" dirty="0"/>
                        <a:t>Less than 0 is profitable</a:t>
                      </a:r>
                    </a:p>
                    <a:p>
                      <a:r>
                        <a:rPr lang="en-US" sz="1400" dirty="0"/>
                        <a:t>Total Operating Expenses/ Gross Income</a:t>
                      </a:r>
                    </a:p>
                  </a:txBody>
                  <a:tcPr>
                    <a:solidFill>
                      <a:schemeClr val="accent2"/>
                    </a:solidFill>
                  </a:tcPr>
                </a:tc>
                <a:tc>
                  <a:txBody>
                    <a:bodyPr/>
                    <a:lstStyle/>
                    <a:p>
                      <a:r>
                        <a:rPr lang="en-US" sz="1800" dirty="0"/>
                        <a:t>Cap Rate -  </a:t>
                      </a:r>
                    </a:p>
                    <a:p>
                      <a:r>
                        <a:rPr lang="en-US" sz="1800" dirty="0"/>
                        <a:t>Higher is Better</a:t>
                      </a:r>
                    </a:p>
                    <a:p>
                      <a:r>
                        <a:rPr lang="en-US" sz="1400" dirty="0"/>
                        <a:t>Income / Total Cost of Ownership</a:t>
                      </a:r>
                    </a:p>
                  </a:txBody>
                  <a:tcPr>
                    <a:solidFill>
                      <a:schemeClr val="accent2"/>
                    </a:solidFill>
                  </a:tcPr>
                </a:tc>
                <a:tc>
                  <a:txBody>
                    <a:bodyPr/>
                    <a:lstStyle/>
                    <a:p>
                      <a:r>
                        <a:rPr lang="en-US" sz="1400" dirty="0"/>
                        <a:t>Comment</a:t>
                      </a:r>
                    </a:p>
                  </a:txBody>
                  <a:tcPr>
                    <a:solidFill>
                      <a:schemeClr val="accent2"/>
                    </a:solidFill>
                  </a:tcPr>
                </a:tc>
                <a:extLst>
                  <a:ext uri="{0D108BD9-81ED-4DB2-BD59-A6C34878D82A}">
                    <a16:rowId xmlns:a16="http://schemas.microsoft.com/office/drawing/2014/main" val="2991134617"/>
                  </a:ext>
                </a:extLst>
              </a:tr>
              <a:tr h="415527">
                <a:tc>
                  <a:txBody>
                    <a:bodyPr/>
                    <a:lstStyle/>
                    <a:p>
                      <a:pPr algn="ctr"/>
                      <a:r>
                        <a:rPr lang="en-US" sz="1600" dirty="0" err="1"/>
                        <a:t>PropA</a:t>
                      </a:r>
                      <a:endParaRPr lang="en-US" sz="1600" dirty="0"/>
                    </a:p>
                  </a:txBody>
                  <a:tcPr/>
                </a:tc>
                <a:tc>
                  <a:txBody>
                    <a:bodyPr/>
                    <a:lstStyle/>
                    <a:p>
                      <a:pPr algn="ctr"/>
                      <a:r>
                        <a:rPr lang="en-US" sz="1600" dirty="0"/>
                        <a:t>0.9</a:t>
                      </a:r>
                    </a:p>
                  </a:txBody>
                  <a:tcPr>
                    <a:solidFill>
                      <a:srgbClr val="92D050"/>
                    </a:solidFill>
                  </a:tcPr>
                </a:tc>
                <a:tc>
                  <a:txBody>
                    <a:bodyPr/>
                    <a:lstStyle/>
                    <a:p>
                      <a:pPr algn="ctr"/>
                      <a:r>
                        <a:rPr lang="en-US" sz="1600" dirty="0">
                          <a:solidFill>
                            <a:schemeClr val="bg1"/>
                          </a:solidFill>
                        </a:rPr>
                        <a:t>5%</a:t>
                      </a:r>
                    </a:p>
                  </a:txBody>
                  <a:tcPr>
                    <a:solidFill>
                      <a:schemeClr val="accent1"/>
                    </a:solidFill>
                  </a:tcPr>
                </a:tc>
                <a:tc>
                  <a:txBody>
                    <a:bodyPr/>
                    <a:lstStyle/>
                    <a:p>
                      <a:pPr algn="ctr"/>
                      <a:r>
                        <a:rPr lang="en-US" sz="1200" dirty="0"/>
                        <a:t>Profitable but priced high for the income</a:t>
                      </a:r>
                    </a:p>
                  </a:txBody>
                  <a:tcPr/>
                </a:tc>
                <a:extLst>
                  <a:ext uri="{0D108BD9-81ED-4DB2-BD59-A6C34878D82A}">
                    <a16:rowId xmlns:a16="http://schemas.microsoft.com/office/drawing/2014/main" val="1745897118"/>
                  </a:ext>
                </a:extLst>
              </a:tr>
              <a:tr h="415527">
                <a:tc>
                  <a:txBody>
                    <a:bodyPr/>
                    <a:lstStyle/>
                    <a:p>
                      <a:pPr algn="ctr"/>
                      <a:r>
                        <a:rPr lang="en-US" sz="1600" dirty="0" err="1"/>
                        <a:t>PropB</a:t>
                      </a:r>
                      <a:endParaRPr lang="en-US" sz="1600" dirty="0"/>
                    </a:p>
                  </a:txBody>
                  <a:tcPr/>
                </a:tc>
                <a:tc>
                  <a:txBody>
                    <a:bodyPr/>
                    <a:lstStyle/>
                    <a:p>
                      <a:pPr algn="ctr"/>
                      <a:r>
                        <a:rPr lang="en-US" sz="1600" dirty="0"/>
                        <a:t>0.9</a:t>
                      </a:r>
                    </a:p>
                  </a:txBody>
                  <a:tcPr>
                    <a:solidFill>
                      <a:srgbClr val="92D050"/>
                    </a:solidFill>
                  </a:tcPr>
                </a:tc>
                <a:tc>
                  <a:txBody>
                    <a:bodyPr/>
                    <a:lstStyle/>
                    <a:p>
                      <a:pPr algn="ctr"/>
                      <a:r>
                        <a:rPr lang="en-US" sz="1600" dirty="0"/>
                        <a:t>10%</a:t>
                      </a:r>
                    </a:p>
                  </a:txBody>
                  <a:tcPr>
                    <a:solidFill>
                      <a:srgbClr val="FFFF00"/>
                    </a:solidFill>
                  </a:tcPr>
                </a:tc>
                <a:tc>
                  <a:txBody>
                    <a:bodyPr/>
                    <a:lstStyle/>
                    <a:p>
                      <a:pPr algn="ctr"/>
                      <a:r>
                        <a:rPr lang="en-US" sz="1200" dirty="0"/>
                        <a:t>Profitable, more fairly priced</a:t>
                      </a:r>
                    </a:p>
                  </a:txBody>
                  <a:tcPr/>
                </a:tc>
                <a:extLst>
                  <a:ext uri="{0D108BD9-81ED-4DB2-BD59-A6C34878D82A}">
                    <a16:rowId xmlns:a16="http://schemas.microsoft.com/office/drawing/2014/main" val="817327945"/>
                  </a:ext>
                </a:extLst>
              </a:tr>
              <a:tr h="415527">
                <a:tc>
                  <a:txBody>
                    <a:bodyPr/>
                    <a:lstStyle/>
                    <a:p>
                      <a:pPr algn="ctr"/>
                      <a:r>
                        <a:rPr lang="en-US" sz="1600" dirty="0" err="1"/>
                        <a:t>PropC</a:t>
                      </a:r>
                      <a:endParaRPr lang="en-US" sz="1600" dirty="0"/>
                    </a:p>
                  </a:txBody>
                  <a:tcPr/>
                </a:tc>
                <a:tc>
                  <a:txBody>
                    <a:bodyPr/>
                    <a:lstStyle/>
                    <a:p>
                      <a:pPr algn="ctr"/>
                      <a:r>
                        <a:rPr lang="en-US" sz="1600" dirty="0"/>
                        <a:t>1.8</a:t>
                      </a:r>
                    </a:p>
                  </a:txBody>
                  <a:tcPr/>
                </a:tc>
                <a:tc>
                  <a:txBody>
                    <a:bodyPr/>
                    <a:lstStyle/>
                    <a:p>
                      <a:pPr algn="ctr"/>
                      <a:r>
                        <a:rPr lang="en-US" sz="1600" dirty="0"/>
                        <a:t>10%</a:t>
                      </a:r>
                    </a:p>
                  </a:txBody>
                  <a:tcPr/>
                </a:tc>
                <a:tc>
                  <a:txBody>
                    <a:bodyPr/>
                    <a:lstStyle/>
                    <a:p>
                      <a:pPr algn="ctr"/>
                      <a:r>
                        <a:rPr lang="en-US" sz="1200" dirty="0"/>
                        <a:t>High expenses (like an old property needing a lot) but priced fairly for income generated</a:t>
                      </a:r>
                    </a:p>
                  </a:txBody>
                  <a:tcPr/>
                </a:tc>
                <a:extLst>
                  <a:ext uri="{0D108BD9-81ED-4DB2-BD59-A6C34878D82A}">
                    <a16:rowId xmlns:a16="http://schemas.microsoft.com/office/drawing/2014/main" val="3587471437"/>
                  </a:ext>
                </a:extLst>
              </a:tr>
              <a:tr h="415527">
                <a:tc>
                  <a:txBody>
                    <a:bodyPr/>
                    <a:lstStyle/>
                    <a:p>
                      <a:pPr algn="ctr"/>
                      <a:r>
                        <a:rPr lang="en-US" sz="1600" dirty="0" err="1"/>
                        <a:t>PropD</a:t>
                      </a:r>
                      <a:endParaRPr lang="en-US" sz="1600" dirty="0"/>
                    </a:p>
                  </a:txBody>
                  <a:tcPr/>
                </a:tc>
                <a:tc>
                  <a:txBody>
                    <a:bodyPr/>
                    <a:lstStyle/>
                    <a:p>
                      <a:pPr algn="ctr"/>
                      <a:r>
                        <a:rPr lang="en-US" sz="1600" dirty="0"/>
                        <a:t>0.9</a:t>
                      </a:r>
                    </a:p>
                  </a:txBody>
                  <a:tcPr>
                    <a:solidFill>
                      <a:srgbClr val="92D050"/>
                    </a:solidFill>
                  </a:tcPr>
                </a:tc>
                <a:tc>
                  <a:txBody>
                    <a:bodyPr/>
                    <a:lstStyle/>
                    <a:p>
                      <a:pPr algn="ctr"/>
                      <a:r>
                        <a:rPr lang="en-US" sz="1600" dirty="0"/>
                        <a:t>12.5%</a:t>
                      </a:r>
                    </a:p>
                  </a:txBody>
                  <a:tcPr>
                    <a:solidFill>
                      <a:srgbClr val="92D050"/>
                    </a:solidFill>
                  </a:tcPr>
                </a:tc>
                <a:tc>
                  <a:txBody>
                    <a:bodyPr/>
                    <a:lstStyle/>
                    <a:p>
                      <a:pPr algn="ctr"/>
                      <a:r>
                        <a:rPr lang="en-US" sz="1200" dirty="0"/>
                        <a:t>Profitable, income to price of property is the best</a:t>
                      </a:r>
                    </a:p>
                  </a:txBody>
                  <a:tcPr/>
                </a:tc>
                <a:extLst>
                  <a:ext uri="{0D108BD9-81ED-4DB2-BD59-A6C34878D82A}">
                    <a16:rowId xmlns:a16="http://schemas.microsoft.com/office/drawing/2014/main" val="590894272"/>
                  </a:ext>
                </a:extLst>
              </a:tr>
              <a:tr h="717211">
                <a:tc>
                  <a:txBody>
                    <a:bodyPr/>
                    <a:lstStyle/>
                    <a:p>
                      <a:pPr algn="ctr"/>
                      <a:r>
                        <a:rPr lang="en-US" sz="1600" dirty="0" err="1"/>
                        <a:t>PropE</a:t>
                      </a:r>
                      <a:endParaRPr lang="en-US" sz="1600" dirty="0"/>
                    </a:p>
                  </a:txBody>
                  <a:tcPr/>
                </a:tc>
                <a:tc>
                  <a:txBody>
                    <a:bodyPr/>
                    <a:lstStyle/>
                    <a:p>
                      <a:pPr algn="ctr"/>
                      <a:r>
                        <a:rPr lang="en-US" sz="1600" dirty="0"/>
                        <a:t>1.01</a:t>
                      </a:r>
                    </a:p>
                  </a:txBody>
                  <a:tcPr/>
                </a:tc>
                <a:tc>
                  <a:txBody>
                    <a:bodyPr/>
                    <a:lstStyle/>
                    <a:p>
                      <a:pPr algn="ctr"/>
                      <a:r>
                        <a:rPr lang="en-US" sz="1600" dirty="0"/>
                        <a:t>15%</a:t>
                      </a:r>
                    </a:p>
                  </a:txBody>
                  <a:tcPr>
                    <a:solidFill>
                      <a:srgbClr val="FFFF00"/>
                    </a:solidFill>
                  </a:tcPr>
                </a:tc>
                <a:tc>
                  <a:txBody>
                    <a:bodyPr/>
                    <a:lstStyle/>
                    <a:p>
                      <a:pPr algn="ctr"/>
                      <a:r>
                        <a:rPr lang="en-US" sz="1200" dirty="0"/>
                        <a:t>Break even property, high income to cost.  Buy if you can reduce expenses.</a:t>
                      </a:r>
                    </a:p>
                  </a:txBody>
                  <a:tcPr/>
                </a:tc>
                <a:extLst>
                  <a:ext uri="{0D108BD9-81ED-4DB2-BD59-A6C34878D82A}">
                    <a16:rowId xmlns:a16="http://schemas.microsoft.com/office/drawing/2014/main" val="3296426025"/>
                  </a:ext>
                </a:extLst>
              </a:tr>
            </a:tbl>
          </a:graphicData>
        </a:graphic>
      </p:graphicFrame>
      <p:sp>
        <p:nvSpPr>
          <p:cNvPr id="9" name="TextBox 8">
            <a:extLst>
              <a:ext uri="{FF2B5EF4-FFF2-40B4-BE49-F238E27FC236}">
                <a16:creationId xmlns:a16="http://schemas.microsoft.com/office/drawing/2014/main" id="{D0234FB1-D116-1B9F-516B-5E6F2EFED06B}"/>
              </a:ext>
            </a:extLst>
          </p:cNvPr>
          <p:cNvSpPr txBox="1"/>
          <p:nvPr/>
        </p:nvSpPr>
        <p:spPr>
          <a:xfrm>
            <a:off x="1170196" y="5710022"/>
            <a:ext cx="7345154" cy="646331"/>
          </a:xfrm>
          <a:prstGeom prst="rect">
            <a:avLst/>
          </a:prstGeom>
          <a:noFill/>
        </p:spPr>
        <p:txBody>
          <a:bodyPr wrap="square" rtlCol="0">
            <a:spAutoFit/>
          </a:bodyPr>
          <a:lstStyle/>
          <a:p>
            <a:r>
              <a:rPr lang="en-US" dirty="0"/>
              <a:t>These would be aggregated up from monthly information for a comparison.</a:t>
            </a:r>
          </a:p>
          <a:p>
            <a:r>
              <a:rPr lang="en-US" dirty="0"/>
              <a:t>These are made up numbers, location impacts what is “good” for these KPI.</a:t>
            </a:r>
          </a:p>
        </p:txBody>
      </p:sp>
    </p:spTree>
    <p:extLst>
      <p:ext uri="{BB962C8B-B14F-4D97-AF65-F5344CB8AC3E}">
        <p14:creationId xmlns:p14="http://schemas.microsoft.com/office/powerpoint/2010/main" val="351055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CD156-E0E6-7818-ACB3-F3E29CD8FF81}"/>
              </a:ext>
            </a:extLst>
          </p:cNvPr>
          <p:cNvSpPr>
            <a:spLocks noGrp="1"/>
          </p:cNvSpPr>
          <p:nvPr>
            <p:ph type="title"/>
          </p:nvPr>
        </p:nvSpPr>
        <p:spPr/>
        <p:txBody>
          <a:bodyPr/>
          <a:lstStyle/>
          <a:p>
            <a:r>
              <a:rPr lang="en-US" dirty="0"/>
              <a:t>Open </a:t>
            </a:r>
            <a:r>
              <a:rPr lang="en-US" dirty="0" err="1"/>
              <a:t>F_exampleRentalData.R</a:t>
            </a:r>
            <a:endParaRPr lang="en-US" dirty="0"/>
          </a:p>
        </p:txBody>
      </p:sp>
      <p:sp>
        <p:nvSpPr>
          <p:cNvPr id="4" name="Date Placeholder 3">
            <a:extLst>
              <a:ext uri="{FF2B5EF4-FFF2-40B4-BE49-F238E27FC236}">
                <a16:creationId xmlns:a16="http://schemas.microsoft.com/office/drawing/2014/main" id="{6E88E586-3B09-F5BD-BB8E-8DB0944F4182}"/>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3714051A-2061-2345-425F-39FFB0ED17D6}"/>
              </a:ext>
            </a:extLst>
          </p:cNvPr>
          <p:cNvSpPr>
            <a:spLocks noGrp="1"/>
          </p:cNvSpPr>
          <p:nvPr>
            <p:ph type="sldNum" sz="quarter" idx="12"/>
          </p:nvPr>
        </p:nvSpPr>
        <p:spPr/>
        <p:txBody>
          <a:bodyPr/>
          <a:lstStyle/>
          <a:p>
            <a:fld id="{37290FF7-652B-4475-AEAB-8B1A5D23AE09}" type="slidenum">
              <a:rPr lang="en-US" smtClean="0"/>
              <a:t>17</a:t>
            </a:fld>
            <a:endParaRPr lang="en-US"/>
          </a:p>
        </p:txBody>
      </p:sp>
      <p:sp>
        <p:nvSpPr>
          <p:cNvPr id="6" name="Footer Placeholder 5">
            <a:extLst>
              <a:ext uri="{FF2B5EF4-FFF2-40B4-BE49-F238E27FC236}">
                <a16:creationId xmlns:a16="http://schemas.microsoft.com/office/drawing/2014/main" id="{51851FC9-5C5F-CDF9-5B94-15D99504BAA8}"/>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36894102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12D99-1CBE-7AD8-86C3-5CC2974D21D8}"/>
              </a:ext>
            </a:extLst>
          </p:cNvPr>
          <p:cNvSpPr>
            <a:spLocks noGrp="1"/>
          </p:cNvSpPr>
          <p:nvPr>
            <p:ph type="title"/>
          </p:nvPr>
        </p:nvSpPr>
        <p:spPr/>
        <p:txBody>
          <a:bodyPr/>
          <a:lstStyle/>
          <a:p>
            <a:r>
              <a:rPr lang="en-US" dirty="0"/>
              <a:t>Cape Cod, MA</a:t>
            </a:r>
          </a:p>
        </p:txBody>
      </p:sp>
      <p:sp>
        <p:nvSpPr>
          <p:cNvPr id="4" name="Date Placeholder 3">
            <a:extLst>
              <a:ext uri="{FF2B5EF4-FFF2-40B4-BE49-F238E27FC236}">
                <a16:creationId xmlns:a16="http://schemas.microsoft.com/office/drawing/2014/main" id="{730436EE-8AB7-57AD-97BC-CDF11F3E67A0}"/>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5A896642-221F-A94B-4B4D-70FAFDB4623C}"/>
              </a:ext>
            </a:extLst>
          </p:cNvPr>
          <p:cNvSpPr>
            <a:spLocks noGrp="1"/>
          </p:cNvSpPr>
          <p:nvPr>
            <p:ph type="sldNum" sz="quarter" idx="12"/>
          </p:nvPr>
        </p:nvSpPr>
        <p:spPr/>
        <p:txBody>
          <a:bodyPr/>
          <a:lstStyle/>
          <a:p>
            <a:fld id="{37290FF7-652B-4475-AEAB-8B1A5D23AE09}" type="slidenum">
              <a:rPr lang="en-US" smtClean="0"/>
              <a:t>18</a:t>
            </a:fld>
            <a:endParaRPr lang="en-US"/>
          </a:p>
        </p:txBody>
      </p:sp>
      <p:sp>
        <p:nvSpPr>
          <p:cNvPr id="6" name="Footer Placeholder 5">
            <a:extLst>
              <a:ext uri="{FF2B5EF4-FFF2-40B4-BE49-F238E27FC236}">
                <a16:creationId xmlns:a16="http://schemas.microsoft.com/office/drawing/2014/main" id="{49B679C8-EC1E-4667-ED69-F30ECC27E940}"/>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B55AE297-6611-E1B5-224C-42A3AEA6B022}"/>
              </a:ext>
            </a:extLst>
          </p:cNvPr>
          <p:cNvPicPr>
            <a:picLocks noChangeAspect="1"/>
          </p:cNvPicPr>
          <p:nvPr/>
        </p:nvPicPr>
        <p:blipFill>
          <a:blip r:embed="rId2"/>
          <a:stretch>
            <a:fillRect/>
          </a:stretch>
        </p:blipFill>
        <p:spPr>
          <a:xfrm>
            <a:off x="628650" y="1524000"/>
            <a:ext cx="4191000" cy="3810000"/>
          </a:xfrm>
          <a:prstGeom prst="rect">
            <a:avLst/>
          </a:prstGeom>
        </p:spPr>
      </p:pic>
      <p:sp>
        <p:nvSpPr>
          <p:cNvPr id="8" name="TextBox 7">
            <a:extLst>
              <a:ext uri="{FF2B5EF4-FFF2-40B4-BE49-F238E27FC236}">
                <a16:creationId xmlns:a16="http://schemas.microsoft.com/office/drawing/2014/main" id="{87335A54-2C0F-5585-FD65-B1EA2A392316}"/>
              </a:ext>
            </a:extLst>
          </p:cNvPr>
          <p:cNvSpPr txBox="1"/>
          <p:nvPr/>
        </p:nvSpPr>
        <p:spPr>
          <a:xfrm>
            <a:off x="5191125" y="1524000"/>
            <a:ext cx="3729038" cy="1477328"/>
          </a:xfrm>
          <a:prstGeom prst="rect">
            <a:avLst/>
          </a:prstGeom>
          <a:noFill/>
        </p:spPr>
        <p:txBody>
          <a:bodyPr wrap="square">
            <a:spAutoFit/>
          </a:bodyPr>
          <a:lstStyle/>
          <a:p>
            <a:r>
              <a:rPr lang="en-US" b="0" i="0" dirty="0">
                <a:solidFill>
                  <a:srgbClr val="4D5156"/>
                </a:solidFill>
                <a:effectLst/>
                <a:latin typeface="Roboto" panose="02000000000000000000" pitchFamily="2" charset="0"/>
              </a:rPr>
              <a:t>Cape Cod is a popular summertime destination. It's the site of quaint villages, seafood shacks, lighthouses, ponds and bay and ocean beaches.</a:t>
            </a:r>
            <a:endParaRPr lang="en-US" dirty="0"/>
          </a:p>
        </p:txBody>
      </p:sp>
      <p:pic>
        <p:nvPicPr>
          <p:cNvPr id="2050" name="Picture 2" descr="Cape Cod Travel Guide | U.S. News Travel">
            <a:extLst>
              <a:ext uri="{FF2B5EF4-FFF2-40B4-BE49-F238E27FC236}">
                <a16:creationId xmlns:a16="http://schemas.microsoft.com/office/drawing/2014/main" id="{67509550-E110-CADB-2CFF-F7BC604CA2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6867" y="3114585"/>
            <a:ext cx="2219415" cy="2219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143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2B097-8336-432C-35DB-BE8836E2AADF}"/>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E67641A4-546A-2091-A359-9D3718338C55}"/>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CFEE7BB0-BBE4-5FE8-7765-87ADE2583873}"/>
              </a:ext>
            </a:extLst>
          </p:cNvPr>
          <p:cNvSpPr>
            <a:spLocks noGrp="1"/>
          </p:cNvSpPr>
          <p:nvPr>
            <p:ph type="sldNum" sz="quarter" idx="12"/>
          </p:nvPr>
        </p:nvSpPr>
        <p:spPr/>
        <p:txBody>
          <a:bodyPr/>
          <a:lstStyle/>
          <a:p>
            <a:fld id="{37290FF7-652B-4475-AEAB-8B1A5D23AE09}" type="slidenum">
              <a:rPr lang="en-US" smtClean="0"/>
              <a:t>19</a:t>
            </a:fld>
            <a:endParaRPr lang="en-US"/>
          </a:p>
        </p:txBody>
      </p:sp>
      <p:sp>
        <p:nvSpPr>
          <p:cNvPr id="6" name="Footer Placeholder 5">
            <a:extLst>
              <a:ext uri="{FF2B5EF4-FFF2-40B4-BE49-F238E27FC236}">
                <a16:creationId xmlns:a16="http://schemas.microsoft.com/office/drawing/2014/main" id="{BA336401-68C3-E9D4-5EE3-F15733F447D1}"/>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91F0E97A-9AC1-4E00-E1D2-805563C1A42F}"/>
              </a:ext>
            </a:extLst>
          </p:cNvPr>
          <p:cNvPicPr>
            <a:picLocks noChangeAspect="1"/>
          </p:cNvPicPr>
          <p:nvPr/>
        </p:nvPicPr>
        <p:blipFill>
          <a:blip r:embed="rId2"/>
          <a:stretch>
            <a:fillRect/>
          </a:stretch>
        </p:blipFill>
        <p:spPr>
          <a:xfrm>
            <a:off x="377605" y="1670050"/>
            <a:ext cx="4908769" cy="3522888"/>
          </a:xfrm>
          <a:prstGeom prst="rect">
            <a:avLst/>
          </a:prstGeom>
        </p:spPr>
      </p:pic>
      <p:pic>
        <p:nvPicPr>
          <p:cNvPr id="8" name="Picture 7">
            <a:extLst>
              <a:ext uri="{FF2B5EF4-FFF2-40B4-BE49-F238E27FC236}">
                <a16:creationId xmlns:a16="http://schemas.microsoft.com/office/drawing/2014/main" id="{E6A11519-746E-8D86-ED2F-D6E1B3BFE1EC}"/>
              </a:ext>
            </a:extLst>
          </p:cNvPr>
          <p:cNvPicPr>
            <a:picLocks noChangeAspect="1"/>
          </p:cNvPicPr>
          <p:nvPr/>
        </p:nvPicPr>
        <p:blipFill rotWithShape="1">
          <a:blip r:embed="rId3"/>
          <a:srcRect r="36398"/>
          <a:stretch/>
        </p:blipFill>
        <p:spPr>
          <a:xfrm>
            <a:off x="5711825" y="1670050"/>
            <a:ext cx="3206750" cy="3517900"/>
          </a:xfrm>
          <a:prstGeom prst="rect">
            <a:avLst/>
          </a:prstGeom>
        </p:spPr>
      </p:pic>
    </p:spTree>
    <p:extLst>
      <p:ext uri="{BB962C8B-B14F-4D97-AF65-F5344CB8AC3E}">
        <p14:creationId xmlns:p14="http://schemas.microsoft.com/office/powerpoint/2010/main" val="3040075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075B4-C9FE-4492-CD5F-3350FCFBBEF0}"/>
              </a:ext>
            </a:extLst>
          </p:cNvPr>
          <p:cNvSpPr>
            <a:spLocks noGrp="1"/>
          </p:cNvSpPr>
          <p:nvPr>
            <p:ph type="title"/>
          </p:nvPr>
        </p:nvSpPr>
        <p:spPr/>
        <p:txBody>
          <a:bodyPr/>
          <a:lstStyle/>
          <a:p>
            <a:r>
              <a:rPr lang="en-US" dirty="0"/>
              <a:t>Business Context</a:t>
            </a:r>
          </a:p>
        </p:txBody>
      </p:sp>
      <p:sp>
        <p:nvSpPr>
          <p:cNvPr id="3" name="Content Placeholder 2">
            <a:extLst>
              <a:ext uri="{FF2B5EF4-FFF2-40B4-BE49-F238E27FC236}">
                <a16:creationId xmlns:a16="http://schemas.microsoft.com/office/drawing/2014/main" id="{8ED823FE-9272-94BF-3873-FDDE470241F0}"/>
              </a:ext>
            </a:extLst>
          </p:cNvPr>
          <p:cNvSpPr>
            <a:spLocks noGrp="1"/>
          </p:cNvSpPr>
          <p:nvPr>
            <p:ph idx="1"/>
          </p:nvPr>
        </p:nvSpPr>
        <p:spPr/>
        <p:txBody>
          <a:bodyPr/>
          <a:lstStyle/>
          <a:p>
            <a:r>
              <a:rPr lang="en-US" dirty="0"/>
              <a:t>Housing Market Size</a:t>
            </a:r>
          </a:p>
          <a:p>
            <a:r>
              <a:rPr lang="en-US" dirty="0"/>
              <a:t>Opportunity with </a:t>
            </a:r>
            <a:r>
              <a:rPr lang="en-US" dirty="0" err="1"/>
              <a:t>vrbo</a:t>
            </a:r>
            <a:r>
              <a:rPr lang="en-US" dirty="0"/>
              <a:t>, Airbnb or prop mgt  to earn revenue</a:t>
            </a:r>
          </a:p>
        </p:txBody>
      </p:sp>
      <p:sp>
        <p:nvSpPr>
          <p:cNvPr id="4" name="Date Placeholder 3">
            <a:extLst>
              <a:ext uri="{FF2B5EF4-FFF2-40B4-BE49-F238E27FC236}">
                <a16:creationId xmlns:a16="http://schemas.microsoft.com/office/drawing/2014/main" id="{63CA81B7-DDDF-82F0-BD89-2F7E0EF0C0D1}"/>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DEC167D3-D98E-CDCC-5230-0CADA6D497E6}"/>
              </a:ext>
            </a:extLst>
          </p:cNvPr>
          <p:cNvSpPr>
            <a:spLocks noGrp="1"/>
          </p:cNvSpPr>
          <p:nvPr>
            <p:ph type="sldNum" sz="quarter" idx="12"/>
          </p:nvPr>
        </p:nvSpPr>
        <p:spPr/>
        <p:txBody>
          <a:bodyPr/>
          <a:lstStyle/>
          <a:p>
            <a:fld id="{37290FF7-652B-4475-AEAB-8B1A5D23AE09}" type="slidenum">
              <a:rPr lang="en-US" smtClean="0"/>
              <a:t>2</a:t>
            </a:fld>
            <a:endParaRPr lang="en-US"/>
          </a:p>
        </p:txBody>
      </p:sp>
      <p:sp>
        <p:nvSpPr>
          <p:cNvPr id="6" name="Footer Placeholder 5">
            <a:extLst>
              <a:ext uri="{FF2B5EF4-FFF2-40B4-BE49-F238E27FC236}">
                <a16:creationId xmlns:a16="http://schemas.microsoft.com/office/drawing/2014/main" id="{F5EA6C5D-A3CE-A561-6E86-24A12978AA60}"/>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9427891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09DF7-FD62-3AAE-3B62-CFDE14E07244}"/>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6C785EAE-D1FA-5B95-CB2A-D50D1445C7FB}"/>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D7A906F9-0B3C-9CB5-6C76-FBDFAE4086E0}"/>
              </a:ext>
            </a:extLst>
          </p:cNvPr>
          <p:cNvSpPr>
            <a:spLocks noGrp="1"/>
          </p:cNvSpPr>
          <p:nvPr>
            <p:ph type="sldNum" sz="quarter" idx="12"/>
          </p:nvPr>
        </p:nvSpPr>
        <p:spPr/>
        <p:txBody>
          <a:bodyPr/>
          <a:lstStyle/>
          <a:p>
            <a:fld id="{37290FF7-652B-4475-AEAB-8B1A5D23AE09}" type="slidenum">
              <a:rPr lang="en-US" smtClean="0"/>
              <a:t>20</a:t>
            </a:fld>
            <a:endParaRPr lang="en-US"/>
          </a:p>
        </p:txBody>
      </p:sp>
      <p:sp>
        <p:nvSpPr>
          <p:cNvPr id="6" name="Footer Placeholder 5">
            <a:extLst>
              <a:ext uri="{FF2B5EF4-FFF2-40B4-BE49-F238E27FC236}">
                <a16:creationId xmlns:a16="http://schemas.microsoft.com/office/drawing/2014/main" id="{F421B1BE-E85F-1E49-FBE4-2876C9CA483A}"/>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CFC39009-B5CE-E76E-7459-40136306BB29}"/>
              </a:ext>
            </a:extLst>
          </p:cNvPr>
          <p:cNvPicPr>
            <a:picLocks noChangeAspect="1"/>
          </p:cNvPicPr>
          <p:nvPr/>
        </p:nvPicPr>
        <p:blipFill>
          <a:blip r:embed="rId2"/>
          <a:stretch>
            <a:fillRect/>
          </a:stretch>
        </p:blipFill>
        <p:spPr>
          <a:xfrm>
            <a:off x="628649" y="1424452"/>
            <a:ext cx="3695700" cy="4051300"/>
          </a:xfrm>
          <a:prstGeom prst="rect">
            <a:avLst/>
          </a:prstGeom>
        </p:spPr>
      </p:pic>
      <p:sp>
        <p:nvSpPr>
          <p:cNvPr id="8" name="TextBox 7">
            <a:extLst>
              <a:ext uri="{FF2B5EF4-FFF2-40B4-BE49-F238E27FC236}">
                <a16:creationId xmlns:a16="http://schemas.microsoft.com/office/drawing/2014/main" id="{1FFAE92B-82A9-2C28-910C-D6C1404C1248}"/>
              </a:ext>
            </a:extLst>
          </p:cNvPr>
          <p:cNvSpPr txBox="1"/>
          <p:nvPr/>
        </p:nvSpPr>
        <p:spPr>
          <a:xfrm>
            <a:off x="281723" y="5943600"/>
            <a:ext cx="8580554" cy="307777"/>
          </a:xfrm>
          <a:prstGeom prst="rect">
            <a:avLst/>
          </a:prstGeom>
          <a:noFill/>
        </p:spPr>
        <p:txBody>
          <a:bodyPr wrap="none" rtlCol="0">
            <a:spAutoFit/>
          </a:bodyPr>
          <a:lstStyle/>
          <a:p>
            <a:r>
              <a:rPr lang="en-US" sz="1400" dirty="0">
                <a:hlinkClick r:id="rId3"/>
              </a:rPr>
              <a:t>https://insidebigdata.com/2021/12/13/the-500mm-debacle-at-zillow-offers-what-went-wrong-with-the-ai-models/</a:t>
            </a:r>
            <a:endParaRPr lang="en-US" sz="1400" dirty="0"/>
          </a:p>
        </p:txBody>
      </p:sp>
      <p:sp>
        <p:nvSpPr>
          <p:cNvPr id="9" name="TextBox 8">
            <a:extLst>
              <a:ext uri="{FF2B5EF4-FFF2-40B4-BE49-F238E27FC236}">
                <a16:creationId xmlns:a16="http://schemas.microsoft.com/office/drawing/2014/main" id="{A90EC3CC-F1BC-396E-5E32-C4957F19F95D}"/>
              </a:ext>
            </a:extLst>
          </p:cNvPr>
          <p:cNvSpPr txBox="1"/>
          <p:nvPr/>
        </p:nvSpPr>
        <p:spPr>
          <a:xfrm>
            <a:off x="4819652" y="1671638"/>
            <a:ext cx="4042625" cy="1200329"/>
          </a:xfrm>
          <a:prstGeom prst="rect">
            <a:avLst/>
          </a:prstGeom>
          <a:noFill/>
        </p:spPr>
        <p:txBody>
          <a:bodyPr wrap="square" rtlCol="0">
            <a:spAutoFit/>
          </a:bodyPr>
          <a:lstStyle/>
          <a:p>
            <a:pPr algn="l"/>
            <a:r>
              <a:rPr lang="en-US" b="1" i="0" u="none" strike="noStrike" dirty="0">
                <a:solidFill>
                  <a:srgbClr val="333333"/>
                </a:solidFill>
                <a:effectLst/>
                <a:latin typeface="Open Sans" panose="020B0606030504020204" pitchFamily="34" charset="0"/>
              </a:rPr>
              <a:t>Failing to catch a change in market conditions</a:t>
            </a:r>
            <a:endParaRPr lang="en-US" b="0" i="0" u="none" strike="noStrike" dirty="0">
              <a:solidFill>
                <a:srgbClr val="333333"/>
              </a:solidFill>
              <a:effectLst/>
              <a:latin typeface="Open Sans" panose="020B0606030504020204" pitchFamily="34" charset="0"/>
            </a:endParaRPr>
          </a:p>
          <a:p>
            <a:r>
              <a:rPr lang="en-US" dirty="0"/>
              <a:t>-No monitoring &amp; governance?! Def an issue</a:t>
            </a:r>
          </a:p>
        </p:txBody>
      </p:sp>
      <p:sp>
        <p:nvSpPr>
          <p:cNvPr id="10" name="TextBox 9">
            <a:extLst>
              <a:ext uri="{FF2B5EF4-FFF2-40B4-BE49-F238E27FC236}">
                <a16:creationId xmlns:a16="http://schemas.microsoft.com/office/drawing/2014/main" id="{E865AEBD-C7A8-17CE-8697-BBE82CD57B66}"/>
              </a:ext>
            </a:extLst>
          </p:cNvPr>
          <p:cNvSpPr txBox="1"/>
          <p:nvPr/>
        </p:nvSpPr>
        <p:spPr>
          <a:xfrm>
            <a:off x="4865262" y="2988437"/>
            <a:ext cx="4042625" cy="2031325"/>
          </a:xfrm>
          <a:prstGeom prst="rect">
            <a:avLst/>
          </a:prstGeom>
          <a:noFill/>
        </p:spPr>
        <p:txBody>
          <a:bodyPr wrap="square" rtlCol="0">
            <a:spAutoFit/>
          </a:bodyPr>
          <a:lstStyle/>
          <a:p>
            <a:pPr algn="l"/>
            <a:r>
              <a:rPr lang="en-US" b="1" dirty="0">
                <a:solidFill>
                  <a:srgbClr val="333333"/>
                </a:solidFill>
                <a:latin typeface="Open Sans" panose="020B0606030504020204" pitchFamily="34" charset="0"/>
              </a:rPr>
              <a:t>Not public</a:t>
            </a:r>
            <a:endParaRPr lang="en-US" b="0" i="0" u="none" strike="noStrike" dirty="0">
              <a:solidFill>
                <a:srgbClr val="333333"/>
              </a:solidFill>
              <a:effectLst/>
              <a:latin typeface="Open Sans" panose="020B0606030504020204" pitchFamily="34" charset="0"/>
            </a:endParaRPr>
          </a:p>
          <a:p>
            <a:r>
              <a:rPr lang="en-US" dirty="0"/>
              <a:t>-Human Override or Algo [greed]; managers and buyers kept overriding decisions in a hot market</a:t>
            </a:r>
          </a:p>
          <a:p>
            <a:r>
              <a:rPr lang="en-US" dirty="0"/>
              <a:t>-AI w/o governance is a nice </a:t>
            </a:r>
            <a:r>
              <a:rPr lang="en-US" dirty="0" err="1"/>
              <a:t>scapegoaton</a:t>
            </a:r>
            <a:r>
              <a:rPr lang="en-US" dirty="0"/>
              <a:t> earnings calls since analysts don’t know ML</a:t>
            </a:r>
          </a:p>
        </p:txBody>
      </p:sp>
    </p:spTree>
    <p:extLst>
      <p:ext uri="{BB962C8B-B14F-4D97-AF65-F5344CB8AC3E}">
        <p14:creationId xmlns:p14="http://schemas.microsoft.com/office/powerpoint/2010/main" val="40350203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0E893-5ECA-42F8-7035-6B76639F3804}"/>
              </a:ext>
            </a:extLst>
          </p:cNvPr>
          <p:cNvSpPr>
            <a:spLocks noGrp="1"/>
          </p:cNvSpPr>
          <p:nvPr>
            <p:ph type="title"/>
          </p:nvPr>
        </p:nvSpPr>
        <p:spPr/>
        <p:txBody>
          <a:bodyPr/>
          <a:lstStyle/>
          <a:p>
            <a:r>
              <a:rPr lang="en-US" dirty="0"/>
              <a:t>Investment thesis.</a:t>
            </a:r>
          </a:p>
        </p:txBody>
      </p:sp>
      <p:sp>
        <p:nvSpPr>
          <p:cNvPr id="4" name="Date Placeholder 3">
            <a:extLst>
              <a:ext uri="{FF2B5EF4-FFF2-40B4-BE49-F238E27FC236}">
                <a16:creationId xmlns:a16="http://schemas.microsoft.com/office/drawing/2014/main" id="{3AD1544E-D71C-DDEA-9557-64E946817A49}"/>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654D49FA-12AB-AAAC-41C0-BB893D0B0F9D}"/>
              </a:ext>
            </a:extLst>
          </p:cNvPr>
          <p:cNvSpPr>
            <a:spLocks noGrp="1"/>
          </p:cNvSpPr>
          <p:nvPr>
            <p:ph type="sldNum" sz="quarter" idx="12"/>
          </p:nvPr>
        </p:nvSpPr>
        <p:spPr/>
        <p:txBody>
          <a:bodyPr/>
          <a:lstStyle/>
          <a:p>
            <a:fld id="{37290FF7-652B-4475-AEAB-8B1A5D23AE09}" type="slidenum">
              <a:rPr lang="en-US" smtClean="0"/>
              <a:t>21</a:t>
            </a:fld>
            <a:endParaRPr lang="en-US"/>
          </a:p>
        </p:txBody>
      </p:sp>
      <p:sp>
        <p:nvSpPr>
          <p:cNvPr id="6" name="Footer Placeholder 5">
            <a:extLst>
              <a:ext uri="{FF2B5EF4-FFF2-40B4-BE49-F238E27FC236}">
                <a16:creationId xmlns:a16="http://schemas.microsoft.com/office/drawing/2014/main" id="{937F7565-AD56-3C40-A15D-086F7F39ACD0}"/>
              </a:ext>
            </a:extLst>
          </p:cNvPr>
          <p:cNvSpPr>
            <a:spLocks noGrp="1"/>
          </p:cNvSpPr>
          <p:nvPr>
            <p:ph type="ftr" sz="quarter" idx="3"/>
          </p:nvPr>
        </p:nvSpPr>
        <p:spPr/>
        <p:txBody>
          <a:bodyPr/>
          <a:lstStyle/>
          <a:p>
            <a:r>
              <a:rPr lang="en-US"/>
              <a:t>Kwartler CSCI S-96</a:t>
            </a:r>
            <a:endParaRPr lang="en-US" dirty="0"/>
          </a:p>
        </p:txBody>
      </p:sp>
      <p:sp>
        <p:nvSpPr>
          <p:cNvPr id="8" name="TextBox 7">
            <a:extLst>
              <a:ext uri="{FF2B5EF4-FFF2-40B4-BE49-F238E27FC236}">
                <a16:creationId xmlns:a16="http://schemas.microsoft.com/office/drawing/2014/main" id="{89C977FB-1FF9-4204-9916-DEC04F2077A7}"/>
              </a:ext>
            </a:extLst>
          </p:cNvPr>
          <p:cNvSpPr txBox="1"/>
          <p:nvPr/>
        </p:nvSpPr>
        <p:spPr>
          <a:xfrm>
            <a:off x="628650" y="1220517"/>
            <a:ext cx="7886700" cy="646331"/>
          </a:xfrm>
          <a:prstGeom prst="rect">
            <a:avLst/>
          </a:prstGeom>
          <a:noFill/>
        </p:spPr>
        <p:txBody>
          <a:bodyPr wrap="square" rtlCol="0">
            <a:spAutoFit/>
          </a:bodyPr>
          <a:lstStyle/>
          <a:p>
            <a:pPr algn="ctr"/>
            <a:r>
              <a:rPr lang="en-US" dirty="0"/>
              <a:t>One could buy a property on Cape Cod, rent it out consistently in season &amp; have off season utility.</a:t>
            </a:r>
          </a:p>
        </p:txBody>
      </p:sp>
      <p:sp>
        <p:nvSpPr>
          <p:cNvPr id="9" name="Rectangle 8">
            <a:extLst>
              <a:ext uri="{FF2B5EF4-FFF2-40B4-BE49-F238E27FC236}">
                <a16:creationId xmlns:a16="http://schemas.microsoft.com/office/drawing/2014/main" id="{2628FA42-093E-138D-5F66-8830301A3F40}"/>
              </a:ext>
            </a:extLst>
          </p:cNvPr>
          <p:cNvSpPr/>
          <p:nvPr/>
        </p:nvSpPr>
        <p:spPr>
          <a:xfrm>
            <a:off x="628650" y="2203291"/>
            <a:ext cx="8043863" cy="43878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a:t>
            </a:r>
          </a:p>
        </p:txBody>
      </p:sp>
      <p:sp>
        <p:nvSpPr>
          <p:cNvPr id="10" name="Rectangle 9">
            <a:extLst>
              <a:ext uri="{FF2B5EF4-FFF2-40B4-BE49-F238E27FC236}">
                <a16:creationId xmlns:a16="http://schemas.microsoft.com/office/drawing/2014/main" id="{AD59C9DB-D6B6-AB02-F0BD-445D40F4FB2F}"/>
              </a:ext>
            </a:extLst>
          </p:cNvPr>
          <p:cNvSpPr/>
          <p:nvPr/>
        </p:nvSpPr>
        <p:spPr>
          <a:xfrm>
            <a:off x="628650" y="4138373"/>
            <a:ext cx="7886700" cy="43878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Reward</a:t>
            </a:r>
          </a:p>
        </p:txBody>
      </p:sp>
      <p:sp>
        <p:nvSpPr>
          <p:cNvPr id="11" name="TextBox 10">
            <a:extLst>
              <a:ext uri="{FF2B5EF4-FFF2-40B4-BE49-F238E27FC236}">
                <a16:creationId xmlns:a16="http://schemas.microsoft.com/office/drawing/2014/main" id="{753E9E18-0D92-FF54-F7B5-2D891A8C4011}"/>
              </a:ext>
            </a:extLst>
          </p:cNvPr>
          <p:cNvSpPr txBox="1"/>
          <p:nvPr/>
        </p:nvSpPr>
        <p:spPr>
          <a:xfrm>
            <a:off x="628650" y="2699610"/>
            <a:ext cx="5785549" cy="1200329"/>
          </a:xfrm>
          <a:prstGeom prst="rect">
            <a:avLst/>
          </a:prstGeom>
          <a:noFill/>
        </p:spPr>
        <p:txBody>
          <a:bodyPr wrap="square" rtlCol="0">
            <a:spAutoFit/>
          </a:bodyPr>
          <a:lstStyle/>
          <a:p>
            <a:r>
              <a:rPr lang="en-US" dirty="0"/>
              <a:t>No acceptable prices (market efficiency)</a:t>
            </a:r>
          </a:p>
          <a:p>
            <a:r>
              <a:rPr lang="en-US" dirty="0"/>
              <a:t>House prices go down</a:t>
            </a:r>
          </a:p>
          <a:p>
            <a:r>
              <a:rPr lang="en-US" dirty="0"/>
              <a:t>Rental market shrinks/new destinations more popular</a:t>
            </a:r>
          </a:p>
          <a:p>
            <a:r>
              <a:rPr lang="en-US" dirty="0"/>
              <a:t>Global warming</a:t>
            </a:r>
          </a:p>
        </p:txBody>
      </p:sp>
      <p:sp>
        <p:nvSpPr>
          <p:cNvPr id="12" name="TextBox 11">
            <a:extLst>
              <a:ext uri="{FF2B5EF4-FFF2-40B4-BE49-F238E27FC236}">
                <a16:creationId xmlns:a16="http://schemas.microsoft.com/office/drawing/2014/main" id="{D40EC9EE-5E2A-C7D7-1BCE-638C11AFA5FE}"/>
              </a:ext>
            </a:extLst>
          </p:cNvPr>
          <p:cNvSpPr txBox="1"/>
          <p:nvPr/>
        </p:nvSpPr>
        <p:spPr>
          <a:xfrm>
            <a:off x="685800" y="4731972"/>
            <a:ext cx="5829300" cy="646331"/>
          </a:xfrm>
          <a:prstGeom prst="rect">
            <a:avLst/>
          </a:prstGeom>
          <a:noFill/>
        </p:spPr>
        <p:txBody>
          <a:bodyPr wrap="square" rtlCol="0">
            <a:spAutoFit/>
          </a:bodyPr>
          <a:lstStyle/>
          <a:p>
            <a:r>
              <a:rPr lang="en-US" dirty="0"/>
              <a:t>Rental Income</a:t>
            </a:r>
          </a:p>
          <a:p>
            <a:r>
              <a:rPr lang="en-US" dirty="0"/>
              <a:t>Utility of using the property off-season</a:t>
            </a:r>
          </a:p>
        </p:txBody>
      </p:sp>
    </p:spTree>
    <p:extLst>
      <p:ext uri="{BB962C8B-B14F-4D97-AF65-F5344CB8AC3E}">
        <p14:creationId xmlns:p14="http://schemas.microsoft.com/office/powerpoint/2010/main" val="40030491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700FF-EE5F-7BB6-2B6F-D49B8876DE14}"/>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809C11B0-ACE0-0C7F-369D-94188D620023}"/>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737A54BC-5783-C043-0708-4D61ECCE7F9F}"/>
              </a:ext>
            </a:extLst>
          </p:cNvPr>
          <p:cNvSpPr>
            <a:spLocks noGrp="1"/>
          </p:cNvSpPr>
          <p:nvPr>
            <p:ph type="sldNum" sz="quarter" idx="12"/>
          </p:nvPr>
        </p:nvSpPr>
        <p:spPr/>
        <p:txBody>
          <a:bodyPr/>
          <a:lstStyle/>
          <a:p>
            <a:fld id="{37290FF7-652B-4475-AEAB-8B1A5D23AE09}" type="slidenum">
              <a:rPr lang="en-US" smtClean="0"/>
              <a:t>22</a:t>
            </a:fld>
            <a:endParaRPr lang="en-US"/>
          </a:p>
        </p:txBody>
      </p:sp>
      <p:sp>
        <p:nvSpPr>
          <p:cNvPr id="6" name="Footer Placeholder 5">
            <a:extLst>
              <a:ext uri="{FF2B5EF4-FFF2-40B4-BE49-F238E27FC236}">
                <a16:creationId xmlns:a16="http://schemas.microsoft.com/office/drawing/2014/main" id="{643019BE-BFF2-57AD-EC83-DC187FD3287A}"/>
              </a:ext>
            </a:extLst>
          </p:cNvPr>
          <p:cNvSpPr>
            <a:spLocks noGrp="1"/>
          </p:cNvSpPr>
          <p:nvPr>
            <p:ph type="ftr" sz="quarter" idx="3"/>
          </p:nvPr>
        </p:nvSpPr>
        <p:spPr/>
        <p:txBody>
          <a:bodyPr/>
          <a:lstStyle/>
          <a:p>
            <a:r>
              <a:rPr lang="en-US"/>
              <a:t>Kwartler CSCI S-96</a:t>
            </a:r>
            <a:endParaRPr lang="en-US" dirty="0"/>
          </a:p>
        </p:txBody>
      </p:sp>
      <p:pic>
        <p:nvPicPr>
          <p:cNvPr id="7" name="Picture 2" descr="Cape Cod - The only place people will sit in traffic for 4 hours to  vacation in the same state they live in! | Trips and Getaways Ecard">
            <a:extLst>
              <a:ext uri="{FF2B5EF4-FFF2-40B4-BE49-F238E27FC236}">
                <a16:creationId xmlns:a16="http://schemas.microsoft.com/office/drawing/2014/main" id="{7F3ABA19-94E3-D1EB-8CE2-99C55ADD05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 y="1264439"/>
            <a:ext cx="3571875" cy="250031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2FAD79E8-3FEA-3EF7-98DB-7E901C30DB69}"/>
              </a:ext>
            </a:extLst>
          </p:cNvPr>
          <p:cNvSpPr/>
          <p:nvPr/>
        </p:nvSpPr>
        <p:spPr>
          <a:xfrm>
            <a:off x="4357688" y="1274595"/>
            <a:ext cx="4357688" cy="43878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a:t>
            </a:r>
          </a:p>
        </p:txBody>
      </p:sp>
      <p:sp>
        <p:nvSpPr>
          <p:cNvPr id="9" name="TextBox 8">
            <a:extLst>
              <a:ext uri="{FF2B5EF4-FFF2-40B4-BE49-F238E27FC236}">
                <a16:creationId xmlns:a16="http://schemas.microsoft.com/office/drawing/2014/main" id="{75D5796E-0FC2-9418-9A63-C94EF2B5A0BE}"/>
              </a:ext>
            </a:extLst>
          </p:cNvPr>
          <p:cNvSpPr txBox="1"/>
          <p:nvPr/>
        </p:nvSpPr>
        <p:spPr>
          <a:xfrm>
            <a:off x="4270186" y="1770914"/>
            <a:ext cx="4445190" cy="1477328"/>
          </a:xfrm>
          <a:prstGeom prst="rect">
            <a:avLst/>
          </a:prstGeom>
          <a:noFill/>
        </p:spPr>
        <p:txBody>
          <a:bodyPr wrap="square" rtlCol="0">
            <a:spAutoFit/>
          </a:bodyPr>
          <a:lstStyle/>
          <a:p>
            <a:r>
              <a:rPr lang="en-US" dirty="0"/>
              <a:t>No acceptable prices</a:t>
            </a:r>
          </a:p>
          <a:p>
            <a:r>
              <a:rPr lang="en-US" dirty="0"/>
              <a:t>House prices go down</a:t>
            </a:r>
          </a:p>
          <a:p>
            <a:r>
              <a:rPr lang="en-US" dirty="0"/>
              <a:t>Rental market shrinks/new destinations more popular</a:t>
            </a:r>
          </a:p>
          <a:p>
            <a:r>
              <a:rPr lang="en-US" dirty="0"/>
              <a:t>Global warming</a:t>
            </a:r>
          </a:p>
        </p:txBody>
      </p:sp>
      <p:sp>
        <p:nvSpPr>
          <p:cNvPr id="10" name="Rectangle 9">
            <a:extLst>
              <a:ext uri="{FF2B5EF4-FFF2-40B4-BE49-F238E27FC236}">
                <a16:creationId xmlns:a16="http://schemas.microsoft.com/office/drawing/2014/main" id="{492734E1-AD80-407B-D06A-4084A86C66DC}"/>
              </a:ext>
            </a:extLst>
          </p:cNvPr>
          <p:cNvSpPr/>
          <p:nvPr/>
        </p:nvSpPr>
        <p:spPr>
          <a:xfrm>
            <a:off x="628650" y="3833942"/>
            <a:ext cx="8086726" cy="438785"/>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 Mitigation</a:t>
            </a:r>
          </a:p>
        </p:txBody>
      </p:sp>
      <p:sp>
        <p:nvSpPr>
          <p:cNvPr id="11" name="TextBox 10">
            <a:extLst>
              <a:ext uri="{FF2B5EF4-FFF2-40B4-BE49-F238E27FC236}">
                <a16:creationId xmlns:a16="http://schemas.microsoft.com/office/drawing/2014/main" id="{778237BE-0331-BDED-612D-1781EF9F0ACE}"/>
              </a:ext>
            </a:extLst>
          </p:cNvPr>
          <p:cNvSpPr txBox="1"/>
          <p:nvPr/>
        </p:nvSpPr>
        <p:spPr>
          <a:xfrm>
            <a:off x="628649" y="4272727"/>
            <a:ext cx="8086725" cy="1877437"/>
          </a:xfrm>
          <a:prstGeom prst="rect">
            <a:avLst/>
          </a:prstGeom>
          <a:noFill/>
        </p:spPr>
        <p:txBody>
          <a:bodyPr wrap="square" rtlCol="0">
            <a:spAutoFit/>
          </a:bodyPr>
          <a:lstStyle/>
          <a:p>
            <a:r>
              <a:rPr lang="en-US" sz="1600" dirty="0"/>
              <a:t>No acceptable prices – </a:t>
            </a:r>
            <a:r>
              <a:rPr lang="en-US" sz="1600" u="sng" dirty="0"/>
              <a:t>model appropriate prices, drivers to understand the market &amp; spot value</a:t>
            </a:r>
          </a:p>
          <a:p>
            <a:r>
              <a:rPr lang="en-US" sz="1600" dirty="0"/>
              <a:t>House prices go down – </a:t>
            </a:r>
            <a:r>
              <a:rPr lang="en-US" sz="1600" u="sng" dirty="0"/>
              <a:t>expect to own the property 10yrs </a:t>
            </a:r>
            <a:r>
              <a:rPr lang="en-US" sz="1600" dirty="0"/>
              <a:t>(</a:t>
            </a:r>
            <a:r>
              <a:rPr lang="en-US" sz="1600" dirty="0">
                <a:hlinkClick r:id="rId3"/>
              </a:rPr>
              <a:t>2008 financial crisis Cape Cod was mostly steady</a:t>
            </a:r>
            <a:r>
              <a:rPr lang="en-US" sz="1600" dirty="0"/>
              <a:t>, </a:t>
            </a:r>
            <a:r>
              <a:rPr lang="en-US" sz="1600" dirty="0">
                <a:hlinkClick r:id="rId4"/>
              </a:rPr>
              <a:t>2009 was similar</a:t>
            </a:r>
            <a:r>
              <a:rPr lang="en-US" sz="1600" dirty="0"/>
              <a:t>)</a:t>
            </a:r>
          </a:p>
          <a:p>
            <a:r>
              <a:rPr lang="en-US" sz="1600" dirty="0"/>
              <a:t>Rental market shrinks/new destinations more popular – </a:t>
            </a:r>
            <a:r>
              <a:rPr lang="en-US" sz="1600" u="sng" dirty="0"/>
              <a:t>YoY families go to the same town, East coast tradition to “summer” there.  Human behavior may limit changing vacation plans.</a:t>
            </a:r>
          </a:p>
          <a:p>
            <a:r>
              <a:rPr lang="en-US" sz="1600" dirty="0"/>
              <a:t>Global warming – </a:t>
            </a:r>
            <a:r>
              <a:rPr lang="en-US" sz="1600" u="sng" dirty="0"/>
              <a:t>don’t buy in a flood zone, it’s irresponsible for taxpayers, additional insurance, and protects the property</a:t>
            </a:r>
          </a:p>
        </p:txBody>
      </p:sp>
    </p:spTree>
    <p:extLst>
      <p:ext uri="{BB962C8B-B14F-4D97-AF65-F5344CB8AC3E}">
        <p14:creationId xmlns:p14="http://schemas.microsoft.com/office/powerpoint/2010/main" val="38266599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BC79D-5BE2-F6EB-2A93-88B9528A2CB1}"/>
              </a:ext>
            </a:extLst>
          </p:cNvPr>
          <p:cNvSpPr>
            <a:spLocks noGrp="1"/>
          </p:cNvSpPr>
          <p:nvPr>
            <p:ph type="title"/>
          </p:nvPr>
        </p:nvSpPr>
        <p:spPr/>
        <p:txBody>
          <a:bodyPr/>
          <a:lstStyle/>
          <a:p>
            <a:r>
              <a:rPr lang="en-US" dirty="0"/>
              <a:t>But there are so many properties!  </a:t>
            </a:r>
          </a:p>
        </p:txBody>
      </p:sp>
      <p:sp>
        <p:nvSpPr>
          <p:cNvPr id="4" name="Date Placeholder 3">
            <a:extLst>
              <a:ext uri="{FF2B5EF4-FFF2-40B4-BE49-F238E27FC236}">
                <a16:creationId xmlns:a16="http://schemas.microsoft.com/office/drawing/2014/main" id="{58FB553F-F413-D4D4-0E15-DB591AA265CD}"/>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800FADF7-CDE5-6A9C-CB9A-A3AE641692DC}"/>
              </a:ext>
            </a:extLst>
          </p:cNvPr>
          <p:cNvSpPr>
            <a:spLocks noGrp="1"/>
          </p:cNvSpPr>
          <p:nvPr>
            <p:ph type="sldNum" sz="quarter" idx="12"/>
          </p:nvPr>
        </p:nvSpPr>
        <p:spPr/>
        <p:txBody>
          <a:bodyPr/>
          <a:lstStyle/>
          <a:p>
            <a:fld id="{37290FF7-652B-4475-AEAB-8B1A5D23AE09}" type="slidenum">
              <a:rPr lang="en-US" smtClean="0"/>
              <a:t>23</a:t>
            </a:fld>
            <a:endParaRPr lang="en-US"/>
          </a:p>
        </p:txBody>
      </p:sp>
      <p:sp>
        <p:nvSpPr>
          <p:cNvPr id="6" name="Footer Placeholder 5">
            <a:extLst>
              <a:ext uri="{FF2B5EF4-FFF2-40B4-BE49-F238E27FC236}">
                <a16:creationId xmlns:a16="http://schemas.microsoft.com/office/drawing/2014/main" id="{48FF7DD7-02CE-E105-DA7E-0D7A471B1B2D}"/>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5056817A-CE65-2A19-DC31-B00A0A268437}"/>
              </a:ext>
            </a:extLst>
          </p:cNvPr>
          <p:cNvPicPr>
            <a:picLocks noChangeAspect="1"/>
          </p:cNvPicPr>
          <p:nvPr/>
        </p:nvPicPr>
        <p:blipFill>
          <a:blip r:embed="rId2"/>
          <a:stretch>
            <a:fillRect/>
          </a:stretch>
        </p:blipFill>
        <p:spPr>
          <a:xfrm>
            <a:off x="685800" y="1144442"/>
            <a:ext cx="7772400" cy="3802990"/>
          </a:xfrm>
          <a:prstGeom prst="rect">
            <a:avLst/>
          </a:prstGeom>
        </p:spPr>
      </p:pic>
    </p:spTree>
    <p:extLst>
      <p:ext uri="{BB962C8B-B14F-4D97-AF65-F5344CB8AC3E}">
        <p14:creationId xmlns:p14="http://schemas.microsoft.com/office/powerpoint/2010/main" val="9244160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C0017-5CC7-E218-82FB-56289CA525A4}"/>
              </a:ext>
            </a:extLst>
          </p:cNvPr>
          <p:cNvSpPr>
            <a:spLocks noGrp="1"/>
          </p:cNvSpPr>
          <p:nvPr>
            <p:ph type="title"/>
          </p:nvPr>
        </p:nvSpPr>
        <p:spPr/>
        <p:txBody>
          <a:bodyPr/>
          <a:lstStyle/>
          <a:p>
            <a:r>
              <a:rPr lang="en-US" dirty="0"/>
              <a:t>Example property</a:t>
            </a:r>
          </a:p>
        </p:txBody>
      </p:sp>
      <p:sp>
        <p:nvSpPr>
          <p:cNvPr id="3" name="Content Placeholder 2">
            <a:extLst>
              <a:ext uri="{FF2B5EF4-FFF2-40B4-BE49-F238E27FC236}">
                <a16:creationId xmlns:a16="http://schemas.microsoft.com/office/drawing/2014/main" id="{8CD5C8F3-6D00-F844-3083-9F9982DAD369}"/>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BEF70719-902A-397D-CC48-8F33B99B3781}"/>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FF51AB46-3D26-63E0-E084-18369B37BED1}"/>
              </a:ext>
            </a:extLst>
          </p:cNvPr>
          <p:cNvSpPr>
            <a:spLocks noGrp="1"/>
          </p:cNvSpPr>
          <p:nvPr>
            <p:ph type="sldNum" sz="quarter" idx="12"/>
          </p:nvPr>
        </p:nvSpPr>
        <p:spPr/>
        <p:txBody>
          <a:bodyPr/>
          <a:lstStyle/>
          <a:p>
            <a:fld id="{37290FF7-652B-4475-AEAB-8B1A5D23AE09}" type="slidenum">
              <a:rPr lang="en-US" smtClean="0"/>
              <a:t>24</a:t>
            </a:fld>
            <a:endParaRPr lang="en-US"/>
          </a:p>
        </p:txBody>
      </p:sp>
      <p:sp>
        <p:nvSpPr>
          <p:cNvPr id="6" name="Footer Placeholder 5">
            <a:extLst>
              <a:ext uri="{FF2B5EF4-FFF2-40B4-BE49-F238E27FC236}">
                <a16:creationId xmlns:a16="http://schemas.microsoft.com/office/drawing/2014/main" id="{FE918074-E845-D234-1DB9-7451A40D8DDF}"/>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3541CE0B-2640-F494-2074-B0381293468C}"/>
              </a:ext>
            </a:extLst>
          </p:cNvPr>
          <p:cNvPicPr>
            <a:picLocks noChangeAspect="1"/>
          </p:cNvPicPr>
          <p:nvPr/>
        </p:nvPicPr>
        <p:blipFill>
          <a:blip r:embed="rId2"/>
          <a:stretch>
            <a:fillRect/>
          </a:stretch>
        </p:blipFill>
        <p:spPr>
          <a:xfrm>
            <a:off x="685800" y="1468950"/>
            <a:ext cx="7772400" cy="3920100"/>
          </a:xfrm>
          <a:prstGeom prst="rect">
            <a:avLst/>
          </a:prstGeom>
        </p:spPr>
      </p:pic>
      <p:sp>
        <p:nvSpPr>
          <p:cNvPr id="8" name="TextBox 7">
            <a:extLst>
              <a:ext uri="{FF2B5EF4-FFF2-40B4-BE49-F238E27FC236}">
                <a16:creationId xmlns:a16="http://schemas.microsoft.com/office/drawing/2014/main" id="{38D7E226-B10F-3373-2CB5-53D1D7F5AF32}"/>
              </a:ext>
            </a:extLst>
          </p:cNvPr>
          <p:cNvSpPr txBox="1"/>
          <p:nvPr/>
        </p:nvSpPr>
        <p:spPr>
          <a:xfrm>
            <a:off x="780673" y="5924838"/>
            <a:ext cx="7582653" cy="369332"/>
          </a:xfrm>
          <a:prstGeom prst="rect">
            <a:avLst/>
          </a:prstGeom>
          <a:noFill/>
        </p:spPr>
        <p:txBody>
          <a:bodyPr wrap="none" rtlCol="0">
            <a:spAutoFit/>
          </a:bodyPr>
          <a:lstStyle/>
          <a:p>
            <a:r>
              <a:rPr lang="en-US" dirty="0">
                <a:hlinkClick r:id="rId3"/>
              </a:rPr>
              <a:t>https://www.redfin.com/MA/Harwich/310-Depot-Rd-02645/home/133008154</a:t>
            </a:r>
            <a:endParaRPr lang="en-US" dirty="0"/>
          </a:p>
        </p:txBody>
      </p:sp>
    </p:spTree>
    <p:extLst>
      <p:ext uri="{BB962C8B-B14F-4D97-AF65-F5344CB8AC3E}">
        <p14:creationId xmlns:p14="http://schemas.microsoft.com/office/powerpoint/2010/main" val="27958223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EC6A-57FD-9A8E-B087-2A480C798824}"/>
              </a:ext>
            </a:extLst>
          </p:cNvPr>
          <p:cNvSpPr>
            <a:spLocks noGrp="1"/>
          </p:cNvSpPr>
          <p:nvPr>
            <p:ph type="title"/>
          </p:nvPr>
        </p:nvSpPr>
        <p:spPr/>
        <p:txBody>
          <a:bodyPr/>
          <a:lstStyle/>
          <a:p>
            <a:r>
              <a:rPr lang="en-US" dirty="0"/>
              <a:t>Open </a:t>
            </a:r>
            <a:r>
              <a:rPr lang="en-US" dirty="0" err="1"/>
              <a:t>G_modelingPrice.R</a:t>
            </a:r>
            <a:endParaRPr lang="en-US" dirty="0"/>
          </a:p>
        </p:txBody>
      </p:sp>
      <p:sp>
        <p:nvSpPr>
          <p:cNvPr id="4" name="Date Placeholder 3">
            <a:extLst>
              <a:ext uri="{FF2B5EF4-FFF2-40B4-BE49-F238E27FC236}">
                <a16:creationId xmlns:a16="http://schemas.microsoft.com/office/drawing/2014/main" id="{C16D98D1-91A5-44A2-1CE2-1A5DC70AE364}"/>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43531AB5-48E6-EB54-E222-8B674EF6D0DB}"/>
              </a:ext>
            </a:extLst>
          </p:cNvPr>
          <p:cNvSpPr>
            <a:spLocks noGrp="1"/>
          </p:cNvSpPr>
          <p:nvPr>
            <p:ph type="sldNum" sz="quarter" idx="12"/>
          </p:nvPr>
        </p:nvSpPr>
        <p:spPr/>
        <p:txBody>
          <a:bodyPr/>
          <a:lstStyle/>
          <a:p>
            <a:fld id="{37290FF7-652B-4475-AEAB-8B1A5D23AE09}" type="slidenum">
              <a:rPr lang="en-US" smtClean="0"/>
              <a:t>25</a:t>
            </a:fld>
            <a:endParaRPr lang="en-US"/>
          </a:p>
        </p:txBody>
      </p:sp>
      <p:sp>
        <p:nvSpPr>
          <p:cNvPr id="6" name="Footer Placeholder 5">
            <a:extLst>
              <a:ext uri="{FF2B5EF4-FFF2-40B4-BE49-F238E27FC236}">
                <a16:creationId xmlns:a16="http://schemas.microsoft.com/office/drawing/2014/main" id="{C9638B15-AC10-8284-DDFF-C7058110D957}"/>
              </a:ext>
            </a:extLst>
          </p:cNvPr>
          <p:cNvSpPr>
            <a:spLocks noGrp="1"/>
          </p:cNvSpPr>
          <p:nvPr>
            <p:ph type="ftr" sz="quarter" idx="3"/>
          </p:nvPr>
        </p:nvSpPr>
        <p:spPr/>
        <p:txBody>
          <a:bodyPr/>
          <a:lstStyle/>
          <a:p>
            <a:r>
              <a:rPr lang="en-US"/>
              <a:t>Kwartler CSCI S-96</a:t>
            </a:r>
            <a:endParaRPr lang="en-US" dirty="0"/>
          </a:p>
        </p:txBody>
      </p:sp>
      <p:pic>
        <p:nvPicPr>
          <p:cNvPr id="1026" name="Picture 2" descr="Top 49 Funny Real Estate Investor Memes – PropertyOnion">
            <a:extLst>
              <a:ext uri="{FF2B5EF4-FFF2-40B4-BE49-F238E27FC236}">
                <a16:creationId xmlns:a16="http://schemas.microsoft.com/office/drawing/2014/main" id="{5DB9B0E7-166F-B909-7729-B092DCCAD9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1750" y="1139050"/>
            <a:ext cx="4000500" cy="5065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0358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99BCCD-6DA2-E68C-8DBC-A15A18B358B6}"/>
              </a:ext>
            </a:extLst>
          </p:cNvPr>
          <p:cNvSpPr>
            <a:spLocks noGrp="1"/>
          </p:cNvSpPr>
          <p:nvPr>
            <p:ph type="dt" sz="half" idx="10"/>
          </p:nvPr>
        </p:nvSpPr>
        <p:spPr/>
        <p:txBody>
          <a:bodyPr/>
          <a:lstStyle/>
          <a:p>
            <a:fld id="{6700A58B-DD98-43D0-B791-721480A02982}" type="datetime1">
              <a:rPr lang="en-US" smtClean="0"/>
              <a:t>11/8/22</a:t>
            </a:fld>
            <a:endParaRPr lang="en-US"/>
          </a:p>
        </p:txBody>
      </p:sp>
      <p:sp>
        <p:nvSpPr>
          <p:cNvPr id="3" name="Title 2">
            <a:extLst>
              <a:ext uri="{FF2B5EF4-FFF2-40B4-BE49-F238E27FC236}">
                <a16:creationId xmlns:a16="http://schemas.microsoft.com/office/drawing/2014/main" id="{76B88A66-7C1D-E538-4630-1E49EAE059E9}"/>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475A4D2D-B4D0-A7D5-385F-8DB97BCB58CC}"/>
              </a:ext>
            </a:extLst>
          </p:cNvPr>
          <p:cNvSpPr>
            <a:spLocks noGrp="1"/>
          </p:cNvSpPr>
          <p:nvPr>
            <p:ph type="sldNum" sz="quarter" idx="12"/>
          </p:nvPr>
        </p:nvSpPr>
        <p:spPr/>
        <p:txBody>
          <a:bodyPr/>
          <a:lstStyle/>
          <a:p>
            <a:fld id="{37290FF7-652B-4475-AEAB-8B1A5D23AE09}" type="slidenum">
              <a:rPr lang="en-US" smtClean="0"/>
              <a:t>26</a:t>
            </a:fld>
            <a:endParaRPr lang="en-US"/>
          </a:p>
        </p:txBody>
      </p:sp>
      <p:sp>
        <p:nvSpPr>
          <p:cNvPr id="5" name="Footer Placeholder 4">
            <a:extLst>
              <a:ext uri="{FF2B5EF4-FFF2-40B4-BE49-F238E27FC236}">
                <a16:creationId xmlns:a16="http://schemas.microsoft.com/office/drawing/2014/main" id="{72F13311-528D-A29B-9D7E-11D7DDFA26BC}"/>
              </a:ext>
            </a:extLst>
          </p:cNvPr>
          <p:cNvSpPr>
            <a:spLocks noGrp="1"/>
          </p:cNvSpPr>
          <p:nvPr>
            <p:ph type="ftr" sz="quarter" idx="3"/>
          </p:nvPr>
        </p:nvSpPr>
        <p:spPr/>
        <p:txBody>
          <a:bodyPr/>
          <a:lstStyle/>
          <a:p>
            <a:r>
              <a:rPr lang="en-US"/>
              <a:t>Kwartler CSCI S-96</a:t>
            </a:r>
            <a:endParaRPr lang="en-US" dirty="0"/>
          </a:p>
        </p:txBody>
      </p:sp>
      <p:sp>
        <p:nvSpPr>
          <p:cNvPr id="8" name="TextBox 7">
            <a:extLst>
              <a:ext uri="{FF2B5EF4-FFF2-40B4-BE49-F238E27FC236}">
                <a16:creationId xmlns:a16="http://schemas.microsoft.com/office/drawing/2014/main" id="{898D066E-6309-8C42-395A-9D15757E5BD2}"/>
              </a:ext>
            </a:extLst>
          </p:cNvPr>
          <p:cNvSpPr txBox="1"/>
          <p:nvPr/>
        </p:nvSpPr>
        <p:spPr>
          <a:xfrm>
            <a:off x="228600" y="1416684"/>
            <a:ext cx="8286751" cy="2985433"/>
          </a:xfrm>
          <a:prstGeom prst="rect">
            <a:avLst/>
          </a:prstGeom>
          <a:noFill/>
        </p:spPr>
        <p:txBody>
          <a:bodyPr wrap="square" rtlCol="0">
            <a:spAutoFit/>
          </a:bodyPr>
          <a:lstStyle/>
          <a:p>
            <a:r>
              <a:rPr lang="en-US" sz="2800" b="1" dirty="0"/>
              <a:t>Real estate is a data rich environment.</a:t>
            </a:r>
          </a:p>
          <a:p>
            <a:pPr marL="285750" indent="-285750">
              <a:buFont typeface="Arial" panose="020B0604020202020204" pitchFamily="34" charset="0"/>
              <a:buChar char="•"/>
            </a:pPr>
            <a:r>
              <a:rPr lang="en-US" dirty="0"/>
              <a:t>One can apply common and widely used ratios to identify investment possibilities.</a:t>
            </a:r>
          </a:p>
          <a:p>
            <a:r>
              <a:rPr lang="en-US" sz="1600" dirty="0"/>
              <a:t>	- Since its widely used, it may be hard to identify them before others  (one can 	incorporate other aspects like “sweat equity”)</a:t>
            </a:r>
          </a:p>
          <a:p>
            <a:endParaRPr lang="en-US" dirty="0"/>
          </a:p>
          <a:p>
            <a:pPr marL="285750" indent="-285750">
              <a:buFont typeface="Arial" panose="020B0604020202020204" pitchFamily="34" charset="0"/>
              <a:buChar char="•"/>
            </a:pPr>
            <a:r>
              <a:rPr lang="en-US" dirty="0"/>
              <a:t>ML can help identify over and under priced homes.  This may help you identify opportunities others relying solely on intuition, qualitative and common ratios may have missed.</a:t>
            </a:r>
          </a:p>
          <a:p>
            <a:r>
              <a:rPr lang="en-US" dirty="0"/>
              <a:t>	-</a:t>
            </a:r>
            <a:r>
              <a:rPr lang="en-US" sz="1600" dirty="0"/>
              <a:t> Location, location, location</a:t>
            </a:r>
          </a:p>
          <a:p>
            <a:r>
              <a:rPr lang="en-US" sz="1600" dirty="0"/>
              <a:t>	- Temporal and macro economic modeling may be challenging to this approach</a:t>
            </a:r>
          </a:p>
        </p:txBody>
      </p:sp>
    </p:spTree>
    <p:extLst>
      <p:ext uri="{BB962C8B-B14F-4D97-AF65-F5344CB8AC3E}">
        <p14:creationId xmlns:p14="http://schemas.microsoft.com/office/powerpoint/2010/main" val="3159768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A23C7-02A2-6963-CCD9-ACEC38F68234}"/>
              </a:ext>
            </a:extLst>
          </p:cNvPr>
          <p:cNvSpPr>
            <a:spLocks noGrp="1"/>
          </p:cNvSpPr>
          <p:nvPr>
            <p:ph type="title"/>
          </p:nvPr>
        </p:nvSpPr>
        <p:spPr/>
        <p:txBody>
          <a:bodyPr/>
          <a:lstStyle/>
          <a:p>
            <a:r>
              <a:rPr lang="en-US" dirty="0"/>
              <a:t>Traditional Real Estate KPI**</a:t>
            </a:r>
          </a:p>
        </p:txBody>
      </p:sp>
      <p:sp>
        <p:nvSpPr>
          <p:cNvPr id="3" name="Content Placeholder 2">
            <a:extLst>
              <a:ext uri="{FF2B5EF4-FFF2-40B4-BE49-F238E27FC236}">
                <a16:creationId xmlns:a16="http://schemas.microsoft.com/office/drawing/2014/main" id="{446EBC1A-1D20-445D-6933-BC4B723AA126}"/>
              </a:ext>
            </a:extLst>
          </p:cNvPr>
          <p:cNvSpPr>
            <a:spLocks noGrp="1"/>
          </p:cNvSpPr>
          <p:nvPr>
            <p:ph idx="1"/>
          </p:nvPr>
        </p:nvSpPr>
        <p:spPr>
          <a:xfrm>
            <a:off x="628650" y="1111347"/>
            <a:ext cx="7886700" cy="4473907"/>
          </a:xfrm>
        </p:spPr>
        <p:txBody>
          <a:bodyPr>
            <a:normAutofit/>
          </a:bodyPr>
          <a:lstStyle/>
          <a:p>
            <a:r>
              <a:rPr lang="en-US" sz="1800" b="0" i="0" dirty="0">
                <a:effectLst/>
                <a:latin typeface="Avenir" panose="02000503020000020003" pitchFamily="2" charset="0"/>
              </a:rPr>
              <a:t>Occupancy Rate: Number of booked nights ÷ Number of available nights</a:t>
            </a:r>
          </a:p>
          <a:p>
            <a:r>
              <a:rPr lang="en-US" sz="1800" b="0" i="0" dirty="0">
                <a:effectLst/>
                <a:latin typeface="Avenir" panose="02000503020000020003" pitchFamily="2" charset="0"/>
              </a:rPr>
              <a:t>Average Daily Rate = Total bookings revenue / total number of nights booked</a:t>
            </a:r>
          </a:p>
          <a:p>
            <a:r>
              <a:rPr lang="en-US" sz="1800" b="0" i="0" dirty="0">
                <a:effectLst/>
                <a:latin typeface="Avenir" panose="02000503020000020003" pitchFamily="2" charset="0"/>
              </a:rPr>
              <a:t>ALOS = Total number of nights booked ÷ Total number of different guest bookings.</a:t>
            </a:r>
          </a:p>
          <a:p>
            <a:r>
              <a:rPr lang="en-US" sz="1800" b="0" i="0" dirty="0">
                <a:effectLst/>
                <a:latin typeface="Avenir" panose="02000503020000020003" pitchFamily="2" charset="0"/>
              </a:rPr>
              <a:t>RevPAR = Average daily rate x Occupancy rate (*for multi-unit)</a:t>
            </a:r>
          </a:p>
          <a:p>
            <a:r>
              <a:rPr lang="en-US" sz="1800" b="0" i="0" dirty="0">
                <a:effectLst/>
                <a:latin typeface="Avenir" panose="02000503020000020003" pitchFamily="2" charset="0"/>
              </a:rPr>
              <a:t>Net Operating Income = Gross Income - Operating expenses</a:t>
            </a:r>
            <a:endParaRPr lang="en-US" sz="1800" dirty="0">
              <a:latin typeface="Avenir" panose="02000503020000020003" pitchFamily="2" charset="0"/>
            </a:endParaRPr>
          </a:p>
          <a:p>
            <a:r>
              <a:rPr lang="en-US" sz="1800" b="0" i="0" dirty="0">
                <a:effectLst/>
                <a:latin typeface="Avenir" panose="02000503020000020003" pitchFamily="2" charset="0"/>
              </a:rPr>
              <a:t>Revenue per property = Gross rental revenue / Total number of available properties for the specific period (multi-unit owners)</a:t>
            </a:r>
          </a:p>
          <a:p>
            <a:r>
              <a:rPr lang="en-US" sz="1800" dirty="0">
                <a:latin typeface="Avenir" panose="02000503020000020003" pitchFamily="2" charset="0"/>
              </a:rPr>
              <a:t>Revenue per Channel (VRBO, Airbnb, </a:t>
            </a:r>
            <a:r>
              <a:rPr lang="en-US" sz="1800" dirty="0" err="1">
                <a:latin typeface="Avenir" panose="02000503020000020003" pitchFamily="2" charset="0"/>
              </a:rPr>
              <a:t>booking.com</a:t>
            </a:r>
            <a:r>
              <a:rPr lang="en-US" sz="1800" dirty="0">
                <a:latin typeface="Avenir" panose="02000503020000020003" pitchFamily="2" charset="0"/>
              </a:rPr>
              <a:t>)</a:t>
            </a:r>
          </a:p>
          <a:p>
            <a:r>
              <a:rPr lang="en-US" sz="1800" b="0" i="0" dirty="0">
                <a:effectLst/>
                <a:latin typeface="Avenir" panose="02000503020000020003" pitchFamily="2" charset="0"/>
              </a:rPr>
              <a:t>Inquiry-to-booking conversion rate = Number of inquiries received x total number of bookings for the said property</a:t>
            </a:r>
          </a:p>
          <a:p>
            <a:pPr algn="l"/>
            <a:r>
              <a:rPr lang="en-US" sz="1800" b="0" i="0" dirty="0">
                <a:effectLst/>
                <a:latin typeface="Avenir" panose="02000503020000020003" pitchFamily="2" charset="0"/>
              </a:rPr>
              <a:t>Average response time to an inquiry = add up the time it took to respond to all your different inquiries / the total number of inquiries you received.</a:t>
            </a:r>
          </a:p>
        </p:txBody>
      </p:sp>
      <p:sp>
        <p:nvSpPr>
          <p:cNvPr id="4" name="Date Placeholder 3">
            <a:extLst>
              <a:ext uri="{FF2B5EF4-FFF2-40B4-BE49-F238E27FC236}">
                <a16:creationId xmlns:a16="http://schemas.microsoft.com/office/drawing/2014/main" id="{8BD313CC-F2DA-C767-CD40-F06B6DC992FE}"/>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4012C575-3A22-566A-21A6-5DFF749EC6C6}"/>
              </a:ext>
            </a:extLst>
          </p:cNvPr>
          <p:cNvSpPr>
            <a:spLocks noGrp="1"/>
          </p:cNvSpPr>
          <p:nvPr>
            <p:ph type="sldNum" sz="quarter" idx="12"/>
          </p:nvPr>
        </p:nvSpPr>
        <p:spPr/>
        <p:txBody>
          <a:bodyPr/>
          <a:lstStyle/>
          <a:p>
            <a:fld id="{37290FF7-652B-4475-AEAB-8B1A5D23AE09}" type="slidenum">
              <a:rPr lang="en-US" smtClean="0"/>
              <a:t>3</a:t>
            </a:fld>
            <a:endParaRPr lang="en-US"/>
          </a:p>
        </p:txBody>
      </p:sp>
      <p:sp>
        <p:nvSpPr>
          <p:cNvPr id="6" name="Footer Placeholder 5">
            <a:extLst>
              <a:ext uri="{FF2B5EF4-FFF2-40B4-BE49-F238E27FC236}">
                <a16:creationId xmlns:a16="http://schemas.microsoft.com/office/drawing/2014/main" id="{D9AF8D17-8105-0B2A-6896-AF33E88F7469}"/>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8E74BEFD-00BC-B16E-E746-B4F351D7B261}"/>
              </a:ext>
            </a:extLst>
          </p:cNvPr>
          <p:cNvSpPr txBox="1"/>
          <p:nvPr/>
        </p:nvSpPr>
        <p:spPr>
          <a:xfrm>
            <a:off x="700378" y="5856995"/>
            <a:ext cx="3971344" cy="646331"/>
          </a:xfrm>
          <a:prstGeom prst="rect">
            <a:avLst/>
          </a:prstGeom>
          <a:noFill/>
        </p:spPr>
        <p:txBody>
          <a:bodyPr wrap="none" rtlCol="0">
            <a:spAutoFit/>
          </a:bodyPr>
          <a:lstStyle/>
          <a:p>
            <a:r>
              <a:rPr lang="en-US" dirty="0"/>
              <a:t>**There are even more!!</a:t>
            </a:r>
          </a:p>
          <a:p>
            <a:r>
              <a:rPr lang="en-US" dirty="0"/>
              <a:t>**For landlords, different for developers</a:t>
            </a:r>
          </a:p>
        </p:txBody>
      </p:sp>
    </p:spTree>
    <p:extLst>
      <p:ext uri="{BB962C8B-B14F-4D97-AF65-F5344CB8AC3E}">
        <p14:creationId xmlns:p14="http://schemas.microsoft.com/office/powerpoint/2010/main" val="2913519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Some basics – Money In</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4</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1042988" y="1485901"/>
            <a:ext cx="6471965" cy="1200329"/>
          </a:xfrm>
          <a:prstGeom prst="rect">
            <a:avLst/>
          </a:prstGeom>
          <a:noFill/>
        </p:spPr>
        <p:txBody>
          <a:bodyPr wrap="none" rtlCol="0">
            <a:spAutoFit/>
          </a:bodyPr>
          <a:lstStyle/>
          <a:p>
            <a:pPr algn="ctr"/>
            <a:r>
              <a:rPr lang="en-US" sz="2400" b="1" dirty="0"/>
              <a:t>Monthly Gross Income = </a:t>
            </a:r>
          </a:p>
          <a:p>
            <a:pPr algn="ctr"/>
            <a:r>
              <a:rPr lang="en-US" sz="2400" b="1" dirty="0"/>
              <a:t>Occupied Nights * Avg Revenue (rental) per Night</a:t>
            </a:r>
          </a:p>
          <a:p>
            <a:pPr algn="ctr"/>
            <a:endParaRPr lang="en-US" sz="2400" b="1" dirty="0"/>
          </a:p>
        </p:txBody>
      </p:sp>
      <p:sp>
        <p:nvSpPr>
          <p:cNvPr id="3" name="TextBox 2">
            <a:extLst>
              <a:ext uri="{FF2B5EF4-FFF2-40B4-BE49-F238E27FC236}">
                <a16:creationId xmlns:a16="http://schemas.microsoft.com/office/drawing/2014/main" id="{C3EB8431-DBA2-01F4-CA98-46A6A8353B08}"/>
              </a:ext>
            </a:extLst>
          </p:cNvPr>
          <p:cNvSpPr txBox="1"/>
          <p:nvPr/>
        </p:nvSpPr>
        <p:spPr>
          <a:xfrm>
            <a:off x="514350" y="2848336"/>
            <a:ext cx="8625438" cy="1477328"/>
          </a:xfrm>
          <a:prstGeom prst="rect">
            <a:avLst/>
          </a:prstGeom>
          <a:noFill/>
        </p:spPr>
        <p:txBody>
          <a:bodyPr wrap="none" rtlCol="0">
            <a:spAutoFit/>
          </a:bodyPr>
          <a:lstStyle/>
          <a:p>
            <a:r>
              <a:rPr lang="en-US" dirty="0"/>
              <a:t>Occupied Night – a night an renter has reserved, stays and pays for</a:t>
            </a:r>
          </a:p>
          <a:p>
            <a:r>
              <a:rPr lang="en-US" dirty="0"/>
              <a:t>Average Revenue – the mean average of the charged renter amount per night of </a:t>
            </a:r>
            <a:r>
              <a:rPr lang="en-US" dirty="0" err="1"/>
              <a:t>occpancy</a:t>
            </a:r>
            <a:endParaRPr lang="en-US" dirty="0"/>
          </a:p>
          <a:p>
            <a:endParaRPr lang="en-US" dirty="0"/>
          </a:p>
          <a:p>
            <a:endParaRPr lang="en-US" dirty="0"/>
          </a:p>
          <a:p>
            <a:r>
              <a:rPr lang="en-US" dirty="0"/>
              <a:t>6 Nights Rented in October * $50 per night average = $300 Monthly Gross Income</a:t>
            </a:r>
          </a:p>
        </p:txBody>
      </p:sp>
    </p:spTree>
    <p:extLst>
      <p:ext uri="{BB962C8B-B14F-4D97-AF65-F5344CB8AC3E}">
        <p14:creationId xmlns:p14="http://schemas.microsoft.com/office/powerpoint/2010/main" val="116669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Some basics – Money Out</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5</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514928" y="1633365"/>
            <a:ext cx="8114144" cy="1077218"/>
          </a:xfrm>
          <a:prstGeom prst="rect">
            <a:avLst/>
          </a:prstGeom>
          <a:noFill/>
        </p:spPr>
        <p:txBody>
          <a:bodyPr wrap="none" rtlCol="0">
            <a:spAutoFit/>
          </a:bodyPr>
          <a:lstStyle/>
          <a:p>
            <a:r>
              <a:rPr lang="en-US" sz="3200" b="1" dirty="0"/>
              <a:t>Monthly Expense= Fixed Costs + Variable Costs</a:t>
            </a:r>
          </a:p>
          <a:p>
            <a:endParaRPr lang="en-US" sz="3200" b="1" dirty="0"/>
          </a:p>
        </p:txBody>
      </p:sp>
      <p:sp>
        <p:nvSpPr>
          <p:cNvPr id="3" name="TextBox 2">
            <a:extLst>
              <a:ext uri="{FF2B5EF4-FFF2-40B4-BE49-F238E27FC236}">
                <a16:creationId xmlns:a16="http://schemas.microsoft.com/office/drawing/2014/main" id="{C3EB8431-DBA2-01F4-CA98-46A6A8353B08}"/>
              </a:ext>
            </a:extLst>
          </p:cNvPr>
          <p:cNvSpPr txBox="1"/>
          <p:nvPr/>
        </p:nvSpPr>
        <p:spPr>
          <a:xfrm>
            <a:off x="342900" y="2448286"/>
            <a:ext cx="7946791" cy="1477328"/>
          </a:xfrm>
          <a:prstGeom prst="rect">
            <a:avLst/>
          </a:prstGeom>
          <a:noFill/>
        </p:spPr>
        <p:txBody>
          <a:bodyPr wrap="none" rtlCol="0">
            <a:spAutoFit/>
          </a:bodyPr>
          <a:lstStyle/>
          <a:p>
            <a:r>
              <a:rPr lang="en-US" dirty="0"/>
              <a:t>Fixed Costs – Stationary Expenses Incurred (Condo HOA Fees, Internet, </a:t>
            </a:r>
            <a:r>
              <a:rPr lang="en-US" dirty="0" err="1"/>
              <a:t>etc</a:t>
            </a:r>
            <a:r>
              <a:rPr lang="en-US" dirty="0"/>
              <a:t>)</a:t>
            </a:r>
          </a:p>
          <a:p>
            <a:endParaRPr lang="en-US" dirty="0"/>
          </a:p>
          <a:p>
            <a:r>
              <a:rPr lang="en-US" dirty="0"/>
              <a:t>Variable Costs – Costs that fluctuate based on season, occupancy</a:t>
            </a:r>
          </a:p>
          <a:p>
            <a:r>
              <a:rPr lang="en-US" dirty="0"/>
              <a:t>	The more nights your property is rented the more expenses are incurred.</a:t>
            </a:r>
          </a:p>
          <a:p>
            <a:r>
              <a:rPr lang="en-US" dirty="0"/>
              <a:t>	water, electricity, supplies like paper towels &amp; cleaning</a:t>
            </a:r>
          </a:p>
        </p:txBody>
      </p:sp>
      <p:sp>
        <p:nvSpPr>
          <p:cNvPr id="8" name="TextBox 7">
            <a:extLst>
              <a:ext uri="{FF2B5EF4-FFF2-40B4-BE49-F238E27FC236}">
                <a16:creationId xmlns:a16="http://schemas.microsoft.com/office/drawing/2014/main" id="{30248950-8B10-8263-34A8-3028D2931C50}"/>
              </a:ext>
            </a:extLst>
          </p:cNvPr>
          <p:cNvSpPr txBox="1"/>
          <p:nvPr/>
        </p:nvSpPr>
        <p:spPr>
          <a:xfrm>
            <a:off x="342899" y="4222898"/>
            <a:ext cx="4586961" cy="2031325"/>
          </a:xfrm>
          <a:prstGeom prst="rect">
            <a:avLst/>
          </a:prstGeom>
          <a:noFill/>
        </p:spPr>
        <p:txBody>
          <a:bodyPr wrap="none" rtlCol="0">
            <a:spAutoFit/>
          </a:bodyPr>
          <a:lstStyle/>
          <a:p>
            <a:r>
              <a:rPr lang="en-US" u="sng" dirty="0"/>
              <a:t>October Results</a:t>
            </a:r>
          </a:p>
          <a:p>
            <a:r>
              <a:rPr lang="en-US" dirty="0"/>
              <a:t>Fixed Cost = $500 HOA + $65 Internet = $565</a:t>
            </a:r>
          </a:p>
          <a:p>
            <a:r>
              <a:rPr lang="en-US" dirty="0"/>
              <a:t>Var. Cost = $1173</a:t>
            </a:r>
          </a:p>
          <a:p>
            <a:endParaRPr lang="en-US" dirty="0"/>
          </a:p>
          <a:p>
            <a:r>
              <a:rPr lang="en-US" dirty="0"/>
              <a:t>Monthly Expense October = 565+1173 = $1738</a:t>
            </a:r>
          </a:p>
          <a:p>
            <a:endParaRPr lang="en-US" dirty="0"/>
          </a:p>
          <a:p>
            <a:endParaRPr lang="en-US" dirty="0"/>
          </a:p>
        </p:txBody>
      </p:sp>
    </p:spTree>
    <p:extLst>
      <p:ext uri="{BB962C8B-B14F-4D97-AF65-F5344CB8AC3E}">
        <p14:creationId xmlns:p14="http://schemas.microsoft.com/office/powerpoint/2010/main" val="3972009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6D16C-1585-0879-1358-0F88D43F4A89}"/>
              </a:ext>
            </a:extLst>
          </p:cNvPr>
          <p:cNvSpPr>
            <a:spLocks noGrp="1"/>
          </p:cNvSpPr>
          <p:nvPr>
            <p:ph type="title"/>
          </p:nvPr>
        </p:nvSpPr>
        <p:spPr/>
        <p:txBody>
          <a:bodyPr/>
          <a:lstStyle/>
          <a:p>
            <a:r>
              <a:rPr lang="en-US" dirty="0"/>
              <a:t>More on Variable Costs</a:t>
            </a:r>
          </a:p>
        </p:txBody>
      </p:sp>
      <p:sp>
        <p:nvSpPr>
          <p:cNvPr id="3" name="Content Placeholder 2">
            <a:extLst>
              <a:ext uri="{FF2B5EF4-FFF2-40B4-BE49-F238E27FC236}">
                <a16:creationId xmlns:a16="http://schemas.microsoft.com/office/drawing/2014/main" id="{6E18F8DE-F2DF-42F2-AC7D-A9F115909FC8}"/>
              </a:ext>
            </a:extLst>
          </p:cNvPr>
          <p:cNvSpPr>
            <a:spLocks noGrp="1"/>
          </p:cNvSpPr>
          <p:nvPr>
            <p:ph idx="1"/>
          </p:nvPr>
        </p:nvSpPr>
        <p:spPr>
          <a:xfrm>
            <a:off x="628650" y="1225651"/>
            <a:ext cx="7886700" cy="931766"/>
          </a:xfrm>
        </p:spPr>
        <p:txBody>
          <a:bodyPr/>
          <a:lstStyle/>
          <a:p>
            <a:pPr marL="0" indent="0">
              <a:buNone/>
            </a:pPr>
            <a:r>
              <a:rPr lang="en-US" dirty="0"/>
              <a:t>Variable costs are not always linear.  The more renters the cheaper the expense may become.</a:t>
            </a:r>
          </a:p>
        </p:txBody>
      </p:sp>
      <p:sp>
        <p:nvSpPr>
          <p:cNvPr id="4" name="Date Placeholder 3">
            <a:extLst>
              <a:ext uri="{FF2B5EF4-FFF2-40B4-BE49-F238E27FC236}">
                <a16:creationId xmlns:a16="http://schemas.microsoft.com/office/drawing/2014/main" id="{8CE80968-0F75-4C44-8212-04EA0729FE04}"/>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140DD6A5-EFDE-2DDB-2736-E784E65EDA69}"/>
              </a:ext>
            </a:extLst>
          </p:cNvPr>
          <p:cNvSpPr>
            <a:spLocks noGrp="1"/>
          </p:cNvSpPr>
          <p:nvPr>
            <p:ph type="sldNum" sz="quarter" idx="12"/>
          </p:nvPr>
        </p:nvSpPr>
        <p:spPr/>
        <p:txBody>
          <a:bodyPr/>
          <a:lstStyle/>
          <a:p>
            <a:fld id="{37290FF7-652B-4475-AEAB-8B1A5D23AE09}" type="slidenum">
              <a:rPr lang="en-US" smtClean="0"/>
              <a:t>6</a:t>
            </a:fld>
            <a:endParaRPr lang="en-US"/>
          </a:p>
        </p:txBody>
      </p:sp>
      <p:sp>
        <p:nvSpPr>
          <p:cNvPr id="6" name="Footer Placeholder 5">
            <a:extLst>
              <a:ext uri="{FF2B5EF4-FFF2-40B4-BE49-F238E27FC236}">
                <a16:creationId xmlns:a16="http://schemas.microsoft.com/office/drawing/2014/main" id="{E141A5B5-556D-3046-B20F-22996CFD053F}"/>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5412EDA5-4C64-EEAD-59F2-CFFF08C45FF1}"/>
              </a:ext>
            </a:extLst>
          </p:cNvPr>
          <p:cNvGraphicFramePr>
            <a:graphicFrameLocks noGrp="1"/>
          </p:cNvGraphicFramePr>
          <p:nvPr>
            <p:extLst>
              <p:ext uri="{D42A27DB-BD31-4B8C-83A1-F6EECF244321}">
                <p14:modId xmlns:p14="http://schemas.microsoft.com/office/powerpoint/2010/main" val="2195605349"/>
              </p:ext>
            </p:extLst>
          </p:nvPr>
        </p:nvGraphicFramePr>
        <p:xfrm>
          <a:off x="1524000" y="2305505"/>
          <a:ext cx="6096000" cy="1615440"/>
        </p:xfrm>
        <a:graphic>
          <a:graphicData uri="http://schemas.openxmlformats.org/drawingml/2006/table">
            <a:tbl>
              <a:tblPr firstRow="1" bandRow="1">
                <a:tableStyleId>{21E4AEA4-8DFA-4A89-87EB-49C32662AFE0}</a:tableStyleId>
              </a:tblPr>
              <a:tblGrid>
                <a:gridCol w="2032000">
                  <a:extLst>
                    <a:ext uri="{9D8B030D-6E8A-4147-A177-3AD203B41FA5}">
                      <a16:colId xmlns:a16="http://schemas.microsoft.com/office/drawing/2014/main" val="3276326157"/>
                    </a:ext>
                  </a:extLst>
                </a:gridCol>
                <a:gridCol w="2032000">
                  <a:extLst>
                    <a:ext uri="{9D8B030D-6E8A-4147-A177-3AD203B41FA5}">
                      <a16:colId xmlns:a16="http://schemas.microsoft.com/office/drawing/2014/main" val="427378543"/>
                    </a:ext>
                  </a:extLst>
                </a:gridCol>
                <a:gridCol w="2032000">
                  <a:extLst>
                    <a:ext uri="{9D8B030D-6E8A-4147-A177-3AD203B41FA5}">
                      <a16:colId xmlns:a16="http://schemas.microsoft.com/office/drawing/2014/main" val="2116711455"/>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extLst>
                  <a:ext uri="{0D108BD9-81ED-4DB2-BD59-A6C34878D82A}">
                    <a16:rowId xmlns:a16="http://schemas.microsoft.com/office/drawing/2014/main" val="2506611167"/>
                  </a:ext>
                </a:extLst>
              </a:tr>
            </a:tbl>
          </a:graphicData>
        </a:graphic>
      </p:graphicFrame>
      <p:sp>
        <p:nvSpPr>
          <p:cNvPr id="8" name="Content Placeholder 2">
            <a:extLst>
              <a:ext uri="{FF2B5EF4-FFF2-40B4-BE49-F238E27FC236}">
                <a16:creationId xmlns:a16="http://schemas.microsoft.com/office/drawing/2014/main" id="{20E04304-1362-44E3-4297-2B68A0F4EA4D}"/>
              </a:ext>
            </a:extLst>
          </p:cNvPr>
          <p:cNvSpPr txBox="1">
            <a:spLocks/>
          </p:cNvSpPr>
          <p:nvPr/>
        </p:nvSpPr>
        <p:spPr>
          <a:xfrm>
            <a:off x="628650" y="4864201"/>
            <a:ext cx="7886700" cy="931766"/>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dirty="0"/>
              <a:t>When a month only has one renter, you pay the cleaning people once.</a:t>
            </a:r>
          </a:p>
          <a:p>
            <a:pPr marL="0" indent="0">
              <a:buFont typeface="Arial" panose="020B0604020202020204" pitchFamily="34" charset="0"/>
              <a:buNone/>
            </a:pPr>
            <a:r>
              <a:rPr lang="en-US" dirty="0"/>
              <a:t>When you have 2 renters, you need them twice but negotiate a discount.</a:t>
            </a:r>
          </a:p>
          <a:p>
            <a:pPr marL="0" indent="0">
              <a:buFont typeface="Arial" panose="020B0604020202020204" pitchFamily="34" charset="0"/>
              <a:buNone/>
            </a:pPr>
            <a:r>
              <a:rPr lang="en-US" dirty="0"/>
              <a:t>When you have 3 renters, the discount increases more than the first discount.</a:t>
            </a:r>
          </a:p>
        </p:txBody>
      </p:sp>
    </p:spTree>
    <p:extLst>
      <p:ext uri="{BB962C8B-B14F-4D97-AF65-F5344CB8AC3E}">
        <p14:creationId xmlns:p14="http://schemas.microsoft.com/office/powerpoint/2010/main" val="875952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2D2BB-34C5-E6D3-1570-BD76078C57C7}"/>
              </a:ext>
            </a:extLst>
          </p:cNvPr>
          <p:cNvSpPr>
            <a:spLocks noGrp="1"/>
          </p:cNvSpPr>
          <p:nvPr>
            <p:ph type="title"/>
          </p:nvPr>
        </p:nvSpPr>
        <p:spPr>
          <a:xfrm>
            <a:off x="257175" y="365128"/>
            <a:ext cx="8772525" cy="591477"/>
          </a:xfrm>
        </p:spPr>
        <p:txBody>
          <a:bodyPr/>
          <a:lstStyle/>
          <a:p>
            <a:r>
              <a:rPr lang="en-US" sz="3200" dirty="0"/>
              <a:t>Variable cleaning cost per renter may decrease but…</a:t>
            </a:r>
          </a:p>
        </p:txBody>
      </p:sp>
      <p:sp>
        <p:nvSpPr>
          <p:cNvPr id="4" name="Date Placeholder 3">
            <a:extLst>
              <a:ext uri="{FF2B5EF4-FFF2-40B4-BE49-F238E27FC236}">
                <a16:creationId xmlns:a16="http://schemas.microsoft.com/office/drawing/2014/main" id="{84CF4510-FA3C-A807-AAC8-13C8DAE74725}"/>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F95A0F69-C370-B929-F10E-23261EFB4BD2}"/>
              </a:ext>
            </a:extLst>
          </p:cNvPr>
          <p:cNvSpPr>
            <a:spLocks noGrp="1"/>
          </p:cNvSpPr>
          <p:nvPr>
            <p:ph type="sldNum" sz="quarter" idx="12"/>
          </p:nvPr>
        </p:nvSpPr>
        <p:spPr/>
        <p:txBody>
          <a:bodyPr/>
          <a:lstStyle/>
          <a:p>
            <a:fld id="{37290FF7-652B-4475-AEAB-8B1A5D23AE09}" type="slidenum">
              <a:rPr lang="en-US" smtClean="0"/>
              <a:t>7</a:t>
            </a:fld>
            <a:endParaRPr lang="en-US"/>
          </a:p>
        </p:txBody>
      </p:sp>
      <p:sp>
        <p:nvSpPr>
          <p:cNvPr id="6" name="Footer Placeholder 5">
            <a:extLst>
              <a:ext uri="{FF2B5EF4-FFF2-40B4-BE49-F238E27FC236}">
                <a16:creationId xmlns:a16="http://schemas.microsoft.com/office/drawing/2014/main" id="{4CD51AAE-4758-5CA7-9F23-F44DC681EA9C}"/>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0E7C8297-79F4-BAA2-CB04-AD12CBEEF062}"/>
              </a:ext>
            </a:extLst>
          </p:cNvPr>
          <p:cNvGraphicFramePr>
            <a:graphicFrameLocks noGrp="1"/>
          </p:cNvGraphicFramePr>
          <p:nvPr>
            <p:extLst>
              <p:ext uri="{D42A27DB-BD31-4B8C-83A1-F6EECF244321}">
                <p14:modId xmlns:p14="http://schemas.microsoft.com/office/powerpoint/2010/main" val="3797355932"/>
              </p:ext>
            </p:extLst>
          </p:nvPr>
        </p:nvGraphicFramePr>
        <p:xfrm>
          <a:off x="1524000" y="2305505"/>
          <a:ext cx="6096000" cy="1615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3276326157"/>
                    </a:ext>
                  </a:extLst>
                </a:gridCol>
                <a:gridCol w="1524000">
                  <a:extLst>
                    <a:ext uri="{9D8B030D-6E8A-4147-A177-3AD203B41FA5}">
                      <a16:colId xmlns:a16="http://schemas.microsoft.com/office/drawing/2014/main" val="427378543"/>
                    </a:ext>
                  </a:extLst>
                </a:gridCol>
                <a:gridCol w="1524000">
                  <a:extLst>
                    <a:ext uri="{9D8B030D-6E8A-4147-A177-3AD203B41FA5}">
                      <a16:colId xmlns:a16="http://schemas.microsoft.com/office/drawing/2014/main" val="2116711455"/>
                    </a:ext>
                  </a:extLst>
                </a:gridCol>
                <a:gridCol w="1524000">
                  <a:extLst>
                    <a:ext uri="{9D8B030D-6E8A-4147-A177-3AD203B41FA5}">
                      <a16:colId xmlns:a16="http://schemas.microsoft.com/office/drawing/2014/main" val="2392556392"/>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tc>
                  <a:txBody>
                    <a:bodyPr/>
                    <a:lstStyle/>
                    <a:p>
                      <a:r>
                        <a:rPr lang="en-US" dirty="0"/>
                        <a:t>Total Monthly Cleaning Cost</a:t>
                      </a:r>
                    </a:p>
                  </a:txBody>
                  <a:tcPr>
                    <a:solidFill>
                      <a:schemeClr val="accent1"/>
                    </a:solidFill>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tc>
                  <a:txBody>
                    <a:bodyPr/>
                    <a:lstStyle/>
                    <a:p>
                      <a:r>
                        <a:rPr lang="en-US" dirty="0">
                          <a:solidFill>
                            <a:schemeClr val="bg1"/>
                          </a:solidFill>
                        </a:rPr>
                        <a:t>$110</a:t>
                      </a:r>
                    </a:p>
                  </a:txBody>
                  <a:tcPr>
                    <a:solidFill>
                      <a:schemeClr val="accent1"/>
                    </a:solidFill>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tc>
                  <a:txBody>
                    <a:bodyPr/>
                    <a:lstStyle/>
                    <a:p>
                      <a:r>
                        <a:rPr lang="en-US" dirty="0">
                          <a:solidFill>
                            <a:schemeClr val="bg1"/>
                          </a:solidFill>
                        </a:rPr>
                        <a:t>$190 (2*95)</a:t>
                      </a:r>
                    </a:p>
                  </a:txBody>
                  <a:tcPr>
                    <a:solidFill>
                      <a:schemeClr val="accent1"/>
                    </a:solidFill>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tc>
                  <a:txBody>
                    <a:bodyPr/>
                    <a:lstStyle/>
                    <a:p>
                      <a:r>
                        <a:rPr lang="en-US" dirty="0">
                          <a:solidFill>
                            <a:schemeClr val="bg1"/>
                          </a:solidFill>
                        </a:rPr>
                        <a:t>$240(3*80)</a:t>
                      </a:r>
                    </a:p>
                  </a:txBody>
                  <a:tcPr>
                    <a:solidFill>
                      <a:schemeClr val="accent1"/>
                    </a:solidFill>
                  </a:tcPr>
                </a:tc>
                <a:extLst>
                  <a:ext uri="{0D108BD9-81ED-4DB2-BD59-A6C34878D82A}">
                    <a16:rowId xmlns:a16="http://schemas.microsoft.com/office/drawing/2014/main" val="2506611167"/>
                  </a:ext>
                </a:extLst>
              </a:tr>
            </a:tbl>
          </a:graphicData>
        </a:graphic>
      </p:graphicFrame>
      <p:sp>
        <p:nvSpPr>
          <p:cNvPr id="8" name="Content Placeholder 2">
            <a:extLst>
              <a:ext uri="{FF2B5EF4-FFF2-40B4-BE49-F238E27FC236}">
                <a16:creationId xmlns:a16="http://schemas.microsoft.com/office/drawing/2014/main" id="{06A2803F-27DE-F525-FA8A-E452B538D7EC}"/>
              </a:ext>
            </a:extLst>
          </p:cNvPr>
          <p:cNvSpPr txBox="1">
            <a:spLocks/>
          </p:cNvSpPr>
          <p:nvPr/>
        </p:nvSpPr>
        <p:spPr>
          <a:xfrm>
            <a:off x="628650" y="4864201"/>
            <a:ext cx="7886700" cy="931766"/>
          </a:xfrm>
          <a:prstGeom prst="rect">
            <a:avLst/>
          </a:prstGeom>
        </p:spPr>
        <p:txBody>
          <a:bodyPr vert="horz" lIns="91440" tIns="45720" rIns="91440" bIns="45720" rtlCol="0">
            <a:normAutofit fontScale="925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dirty="0"/>
              <a:t>Usually variable unit costs decrease but this can also cause other problems.  High usage drives down variable unit cost but increase wear on the property, and things wear out faster like repairing a fridge or replacing carpet.</a:t>
            </a:r>
          </a:p>
        </p:txBody>
      </p:sp>
    </p:spTree>
    <p:extLst>
      <p:ext uri="{BB962C8B-B14F-4D97-AF65-F5344CB8AC3E}">
        <p14:creationId xmlns:p14="http://schemas.microsoft.com/office/powerpoint/2010/main" val="2999032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Overall costs increases </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8</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653011" y="1185858"/>
            <a:ext cx="4751878" cy="646331"/>
          </a:xfrm>
          <a:prstGeom prst="rect">
            <a:avLst/>
          </a:prstGeom>
          <a:noFill/>
        </p:spPr>
        <p:txBody>
          <a:bodyPr wrap="none" rtlCol="0">
            <a:spAutoFit/>
          </a:bodyPr>
          <a:lstStyle/>
          <a:p>
            <a:r>
              <a:rPr lang="en-US" dirty="0"/>
              <a:t>Expense of a property = fixed cost + variable cost</a:t>
            </a:r>
          </a:p>
          <a:p>
            <a:endParaRPr lang="en-US" dirty="0"/>
          </a:p>
        </p:txBody>
      </p:sp>
      <p:graphicFrame>
        <p:nvGraphicFramePr>
          <p:cNvPr id="8" name="Table 7">
            <a:extLst>
              <a:ext uri="{FF2B5EF4-FFF2-40B4-BE49-F238E27FC236}">
                <a16:creationId xmlns:a16="http://schemas.microsoft.com/office/drawing/2014/main" id="{36A49976-08E0-E628-E1E8-75BCCF44B875}"/>
              </a:ext>
            </a:extLst>
          </p:cNvPr>
          <p:cNvGraphicFramePr>
            <a:graphicFrameLocks noGrp="1"/>
          </p:cNvGraphicFramePr>
          <p:nvPr>
            <p:extLst>
              <p:ext uri="{D42A27DB-BD31-4B8C-83A1-F6EECF244321}">
                <p14:modId xmlns:p14="http://schemas.microsoft.com/office/powerpoint/2010/main" val="290316499"/>
              </p:ext>
            </p:extLst>
          </p:nvPr>
        </p:nvGraphicFramePr>
        <p:xfrm>
          <a:off x="1524000" y="1676845"/>
          <a:ext cx="6096000" cy="1615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3276326157"/>
                    </a:ext>
                  </a:extLst>
                </a:gridCol>
                <a:gridCol w="1524000">
                  <a:extLst>
                    <a:ext uri="{9D8B030D-6E8A-4147-A177-3AD203B41FA5}">
                      <a16:colId xmlns:a16="http://schemas.microsoft.com/office/drawing/2014/main" val="427378543"/>
                    </a:ext>
                  </a:extLst>
                </a:gridCol>
                <a:gridCol w="1524000">
                  <a:extLst>
                    <a:ext uri="{9D8B030D-6E8A-4147-A177-3AD203B41FA5}">
                      <a16:colId xmlns:a16="http://schemas.microsoft.com/office/drawing/2014/main" val="2116711455"/>
                    </a:ext>
                  </a:extLst>
                </a:gridCol>
                <a:gridCol w="1524000">
                  <a:extLst>
                    <a:ext uri="{9D8B030D-6E8A-4147-A177-3AD203B41FA5}">
                      <a16:colId xmlns:a16="http://schemas.microsoft.com/office/drawing/2014/main" val="2392556392"/>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tc>
                  <a:txBody>
                    <a:bodyPr/>
                    <a:lstStyle/>
                    <a:p>
                      <a:r>
                        <a:rPr lang="en-US" dirty="0"/>
                        <a:t>Total Monthly Cleaning Cost</a:t>
                      </a:r>
                    </a:p>
                  </a:txBody>
                  <a:tcPr>
                    <a:solidFill>
                      <a:schemeClr val="accent1"/>
                    </a:solidFill>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tc>
                  <a:txBody>
                    <a:bodyPr/>
                    <a:lstStyle/>
                    <a:p>
                      <a:r>
                        <a:rPr lang="en-US" dirty="0">
                          <a:solidFill>
                            <a:schemeClr val="bg1"/>
                          </a:solidFill>
                        </a:rPr>
                        <a:t>$110</a:t>
                      </a:r>
                    </a:p>
                  </a:txBody>
                  <a:tcPr>
                    <a:solidFill>
                      <a:schemeClr val="accent1"/>
                    </a:solidFill>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tc>
                  <a:txBody>
                    <a:bodyPr/>
                    <a:lstStyle/>
                    <a:p>
                      <a:r>
                        <a:rPr lang="en-US" dirty="0">
                          <a:solidFill>
                            <a:schemeClr val="bg1"/>
                          </a:solidFill>
                        </a:rPr>
                        <a:t>$190 (2*95)</a:t>
                      </a:r>
                    </a:p>
                  </a:txBody>
                  <a:tcPr>
                    <a:solidFill>
                      <a:schemeClr val="accent1"/>
                    </a:solidFill>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tc>
                  <a:txBody>
                    <a:bodyPr/>
                    <a:lstStyle/>
                    <a:p>
                      <a:r>
                        <a:rPr lang="en-US" dirty="0">
                          <a:solidFill>
                            <a:schemeClr val="bg1"/>
                          </a:solidFill>
                        </a:rPr>
                        <a:t>$240(3*80)</a:t>
                      </a:r>
                    </a:p>
                  </a:txBody>
                  <a:tcPr>
                    <a:solidFill>
                      <a:schemeClr val="accent1"/>
                    </a:solidFill>
                  </a:tcPr>
                </a:tc>
                <a:extLst>
                  <a:ext uri="{0D108BD9-81ED-4DB2-BD59-A6C34878D82A}">
                    <a16:rowId xmlns:a16="http://schemas.microsoft.com/office/drawing/2014/main" val="2506611167"/>
                  </a:ext>
                </a:extLst>
              </a:tr>
            </a:tbl>
          </a:graphicData>
        </a:graphic>
      </p:graphicFrame>
      <p:sp>
        <p:nvSpPr>
          <p:cNvPr id="9" name="TextBox 8">
            <a:extLst>
              <a:ext uri="{FF2B5EF4-FFF2-40B4-BE49-F238E27FC236}">
                <a16:creationId xmlns:a16="http://schemas.microsoft.com/office/drawing/2014/main" id="{72E99866-8943-A3B9-64A3-939CBE333AB0}"/>
              </a:ext>
            </a:extLst>
          </p:cNvPr>
          <p:cNvSpPr txBox="1"/>
          <p:nvPr/>
        </p:nvSpPr>
        <p:spPr>
          <a:xfrm>
            <a:off x="457200" y="3565716"/>
            <a:ext cx="3962400" cy="1015663"/>
          </a:xfrm>
          <a:prstGeom prst="rect">
            <a:avLst/>
          </a:prstGeom>
          <a:noFill/>
        </p:spPr>
        <p:txBody>
          <a:bodyPr wrap="square" rtlCol="0">
            <a:spAutoFit/>
          </a:bodyPr>
          <a:lstStyle/>
          <a:p>
            <a:r>
              <a:rPr lang="en-US" sz="1200" dirty="0">
                <a:latin typeface="Consolas" panose="020B0609020204030204" pitchFamily="49" charset="0"/>
                <a:cs typeface="Consolas" panose="020B0609020204030204" pitchFamily="49" charset="0"/>
              </a:rPr>
              <a:t># Used</a:t>
            </a:r>
          </a:p>
          <a:p>
            <a:r>
              <a:rPr lang="en-US" sz="1200" dirty="0" err="1">
                <a:latin typeface="Consolas" panose="020B0609020204030204" pitchFamily="49" charset="0"/>
                <a:cs typeface="Consolas" panose="020B0609020204030204" pitchFamily="49" charset="0"/>
              </a:rPr>
              <a:t>numRenters</a:t>
            </a:r>
            <a:r>
              <a:rPr lang="en-US" sz="1200" dirty="0">
                <a:latin typeface="Consolas" panose="020B0609020204030204" pitchFamily="49" charset="0"/>
                <a:cs typeface="Consolas" panose="020B0609020204030204" pitchFamily="49" charset="0"/>
              </a:rPr>
              <a:t> &lt;- 1:3*c(110,95, 80)</a:t>
            </a:r>
          </a:p>
          <a:p>
            <a:r>
              <a:rPr lang="en-US" sz="1200" dirty="0">
                <a:latin typeface="Consolas" panose="020B0609020204030204" pitchFamily="49" charset="0"/>
                <a:cs typeface="Consolas" panose="020B0609020204030204" pitchFamily="49" charset="0"/>
              </a:rPr>
              <a:t>plot(occupancy, </a:t>
            </a:r>
            <a:r>
              <a:rPr lang="en-US" sz="1200" dirty="0" err="1">
                <a:latin typeface="Consolas" panose="020B0609020204030204" pitchFamily="49" charset="0"/>
                <a:cs typeface="Consolas" panose="020B0609020204030204" pitchFamily="49" charset="0"/>
              </a:rPr>
              <a:t>numRenters,main</a:t>
            </a:r>
            <a:r>
              <a:rPr lang="en-US" sz="1200" dirty="0">
                <a:latin typeface="Consolas" panose="020B0609020204030204" pitchFamily="49" charset="0"/>
                <a:cs typeface="Consolas" panose="020B0609020204030204" pitchFamily="49" charset="0"/>
              </a:rPr>
              <a:t> = 'With more rented nights the overall expense increases', type = 'b')</a:t>
            </a:r>
          </a:p>
        </p:txBody>
      </p:sp>
      <p:sp>
        <p:nvSpPr>
          <p:cNvPr id="10" name="AutoShape 2">
            <a:extLst>
              <a:ext uri="{FF2B5EF4-FFF2-40B4-BE49-F238E27FC236}">
                <a16:creationId xmlns:a16="http://schemas.microsoft.com/office/drawing/2014/main" id="{8E77E4F1-2C1A-D057-EDC6-CF138329B62B}"/>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8FD59979-B34A-BBE1-672C-BE99E9BDA36B}"/>
              </a:ext>
            </a:extLst>
          </p:cNvPr>
          <p:cNvPicPr>
            <a:picLocks noChangeAspect="1"/>
          </p:cNvPicPr>
          <p:nvPr/>
        </p:nvPicPr>
        <p:blipFill>
          <a:blip r:embed="rId2"/>
          <a:stretch>
            <a:fillRect/>
          </a:stretch>
        </p:blipFill>
        <p:spPr>
          <a:xfrm>
            <a:off x="4419600" y="3325621"/>
            <a:ext cx="3200400" cy="2962532"/>
          </a:xfrm>
          <a:prstGeom prst="rect">
            <a:avLst/>
          </a:prstGeom>
        </p:spPr>
      </p:pic>
    </p:spTree>
    <p:extLst>
      <p:ext uri="{BB962C8B-B14F-4D97-AF65-F5344CB8AC3E}">
        <p14:creationId xmlns:p14="http://schemas.microsoft.com/office/powerpoint/2010/main" val="3071557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E070E-0A3B-7405-2FEB-3489809D2FAE}"/>
              </a:ext>
            </a:extLst>
          </p:cNvPr>
          <p:cNvSpPr>
            <a:spLocks noGrp="1"/>
          </p:cNvSpPr>
          <p:nvPr>
            <p:ph type="title"/>
          </p:nvPr>
        </p:nvSpPr>
        <p:spPr/>
        <p:txBody>
          <a:bodyPr/>
          <a:lstStyle/>
          <a:p>
            <a:r>
              <a:rPr lang="en-US" dirty="0"/>
              <a:t>A Simple Expense Ratio</a:t>
            </a:r>
          </a:p>
        </p:txBody>
      </p:sp>
      <p:sp>
        <p:nvSpPr>
          <p:cNvPr id="4" name="Date Placeholder 3">
            <a:extLst>
              <a:ext uri="{FF2B5EF4-FFF2-40B4-BE49-F238E27FC236}">
                <a16:creationId xmlns:a16="http://schemas.microsoft.com/office/drawing/2014/main" id="{0147B5DD-7B1E-7AAA-0F46-273040C07DA6}"/>
              </a:ext>
            </a:extLst>
          </p:cNvPr>
          <p:cNvSpPr>
            <a:spLocks noGrp="1"/>
          </p:cNvSpPr>
          <p:nvPr>
            <p:ph type="dt" sz="half" idx="10"/>
          </p:nvPr>
        </p:nvSpPr>
        <p:spPr/>
        <p:txBody>
          <a:bodyPr/>
          <a:lstStyle/>
          <a:p>
            <a:fld id="{D753EFC8-4232-4598-94F6-94C0EBAFC469}" type="datetime1">
              <a:rPr lang="en-US" smtClean="0"/>
              <a:t>11/8/22</a:t>
            </a:fld>
            <a:endParaRPr lang="en-US"/>
          </a:p>
        </p:txBody>
      </p:sp>
      <p:sp>
        <p:nvSpPr>
          <p:cNvPr id="5" name="Slide Number Placeholder 4">
            <a:extLst>
              <a:ext uri="{FF2B5EF4-FFF2-40B4-BE49-F238E27FC236}">
                <a16:creationId xmlns:a16="http://schemas.microsoft.com/office/drawing/2014/main" id="{36FC997F-F417-C7ED-C522-0FFFEB279F42}"/>
              </a:ext>
            </a:extLst>
          </p:cNvPr>
          <p:cNvSpPr>
            <a:spLocks noGrp="1"/>
          </p:cNvSpPr>
          <p:nvPr>
            <p:ph type="sldNum" sz="quarter" idx="12"/>
          </p:nvPr>
        </p:nvSpPr>
        <p:spPr/>
        <p:txBody>
          <a:bodyPr/>
          <a:lstStyle/>
          <a:p>
            <a:fld id="{37290FF7-652B-4475-AEAB-8B1A5D23AE09}" type="slidenum">
              <a:rPr lang="en-US" smtClean="0"/>
              <a:t>9</a:t>
            </a:fld>
            <a:endParaRPr lang="en-US"/>
          </a:p>
        </p:txBody>
      </p:sp>
      <p:sp>
        <p:nvSpPr>
          <p:cNvPr id="6" name="Footer Placeholder 5">
            <a:extLst>
              <a:ext uri="{FF2B5EF4-FFF2-40B4-BE49-F238E27FC236}">
                <a16:creationId xmlns:a16="http://schemas.microsoft.com/office/drawing/2014/main" id="{A68894DF-2EA3-2CAA-1AE0-7E4CEE9AC732}"/>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D9C6AE97-2856-5DBA-BA0C-DF8E8EE008D0}"/>
              </a:ext>
            </a:extLst>
          </p:cNvPr>
          <p:cNvSpPr txBox="1"/>
          <p:nvPr/>
        </p:nvSpPr>
        <p:spPr>
          <a:xfrm>
            <a:off x="2388838" y="1271587"/>
            <a:ext cx="4366324" cy="584775"/>
          </a:xfrm>
          <a:prstGeom prst="rect">
            <a:avLst/>
          </a:prstGeom>
          <a:noFill/>
        </p:spPr>
        <p:txBody>
          <a:bodyPr wrap="none" rtlCol="0">
            <a:spAutoFit/>
          </a:bodyPr>
          <a:lstStyle/>
          <a:p>
            <a:r>
              <a:rPr lang="en-US" sz="3200" b="1" dirty="0"/>
              <a:t>Operating Expense Ratio</a:t>
            </a:r>
          </a:p>
        </p:txBody>
      </p:sp>
      <p:sp>
        <p:nvSpPr>
          <p:cNvPr id="8" name="TextBox 7">
            <a:extLst>
              <a:ext uri="{FF2B5EF4-FFF2-40B4-BE49-F238E27FC236}">
                <a16:creationId xmlns:a16="http://schemas.microsoft.com/office/drawing/2014/main" id="{538774A5-BD26-E743-B560-C0BAFFB9C0EB}"/>
              </a:ext>
            </a:extLst>
          </p:cNvPr>
          <p:cNvSpPr txBox="1"/>
          <p:nvPr/>
        </p:nvSpPr>
        <p:spPr>
          <a:xfrm>
            <a:off x="2388838" y="2273349"/>
            <a:ext cx="4759060" cy="369332"/>
          </a:xfrm>
          <a:prstGeom prst="rect">
            <a:avLst/>
          </a:prstGeom>
          <a:noFill/>
        </p:spPr>
        <p:txBody>
          <a:bodyPr wrap="none" rtlCol="0">
            <a:spAutoFit/>
          </a:bodyPr>
          <a:lstStyle/>
          <a:p>
            <a:r>
              <a:rPr lang="en-US" dirty="0"/>
              <a:t>OER  = Total Operating Expenses* / Gross Income</a:t>
            </a:r>
          </a:p>
        </p:txBody>
      </p:sp>
      <p:sp>
        <p:nvSpPr>
          <p:cNvPr id="10" name="TextBox 9">
            <a:extLst>
              <a:ext uri="{FF2B5EF4-FFF2-40B4-BE49-F238E27FC236}">
                <a16:creationId xmlns:a16="http://schemas.microsoft.com/office/drawing/2014/main" id="{966B7864-AFB5-4269-60A0-0CA8D57C0158}"/>
              </a:ext>
            </a:extLst>
          </p:cNvPr>
          <p:cNvSpPr txBox="1"/>
          <p:nvPr/>
        </p:nvSpPr>
        <p:spPr>
          <a:xfrm>
            <a:off x="3501257" y="3386137"/>
            <a:ext cx="2321341" cy="646331"/>
          </a:xfrm>
          <a:prstGeom prst="rect">
            <a:avLst/>
          </a:prstGeom>
          <a:noFill/>
        </p:spPr>
        <p:txBody>
          <a:bodyPr wrap="none" rtlCol="0">
            <a:spAutoFit/>
          </a:bodyPr>
          <a:lstStyle/>
          <a:p>
            <a:r>
              <a:rPr lang="en-US" dirty="0"/>
              <a:t>OER &gt; 1 = Unprofitable</a:t>
            </a:r>
          </a:p>
          <a:p>
            <a:r>
              <a:rPr lang="en-US" dirty="0"/>
              <a:t>OER &lt; 1 = Profitable</a:t>
            </a:r>
          </a:p>
        </p:txBody>
      </p:sp>
      <p:sp>
        <p:nvSpPr>
          <p:cNvPr id="11" name="TextBox 10">
            <a:extLst>
              <a:ext uri="{FF2B5EF4-FFF2-40B4-BE49-F238E27FC236}">
                <a16:creationId xmlns:a16="http://schemas.microsoft.com/office/drawing/2014/main" id="{68D9E681-42CB-A616-2EB5-9CF52EB56056}"/>
              </a:ext>
            </a:extLst>
          </p:cNvPr>
          <p:cNvSpPr txBox="1"/>
          <p:nvPr/>
        </p:nvSpPr>
        <p:spPr>
          <a:xfrm>
            <a:off x="1170197" y="4686138"/>
            <a:ext cx="7345154" cy="923330"/>
          </a:xfrm>
          <a:prstGeom prst="rect">
            <a:avLst/>
          </a:prstGeom>
          <a:noFill/>
        </p:spPr>
        <p:txBody>
          <a:bodyPr wrap="square" rtlCol="0">
            <a:spAutoFit/>
          </a:bodyPr>
          <a:lstStyle/>
          <a:p>
            <a:r>
              <a:rPr lang="en-US" dirty="0"/>
              <a:t>OER measures the cost to operate the property compared to rental income.  When summarizing for a property to compare use the weighted average because not all months have equal occupied nights.</a:t>
            </a:r>
          </a:p>
        </p:txBody>
      </p:sp>
      <p:sp>
        <p:nvSpPr>
          <p:cNvPr id="12" name="TextBox 11">
            <a:extLst>
              <a:ext uri="{FF2B5EF4-FFF2-40B4-BE49-F238E27FC236}">
                <a16:creationId xmlns:a16="http://schemas.microsoft.com/office/drawing/2014/main" id="{78D599B6-9001-555D-ED27-A9BA7F84DE77}"/>
              </a:ext>
            </a:extLst>
          </p:cNvPr>
          <p:cNvSpPr txBox="1"/>
          <p:nvPr/>
        </p:nvSpPr>
        <p:spPr>
          <a:xfrm>
            <a:off x="6063285" y="5929869"/>
            <a:ext cx="3080715" cy="369332"/>
          </a:xfrm>
          <a:prstGeom prst="rect">
            <a:avLst/>
          </a:prstGeom>
          <a:noFill/>
        </p:spPr>
        <p:txBody>
          <a:bodyPr wrap="none" rtlCol="0">
            <a:spAutoFit/>
          </a:bodyPr>
          <a:lstStyle/>
          <a:p>
            <a:r>
              <a:rPr lang="en-US" i="1" dirty="0"/>
              <a:t>* We are ignoring depreciation</a:t>
            </a:r>
          </a:p>
        </p:txBody>
      </p:sp>
    </p:spTree>
    <p:extLst>
      <p:ext uri="{BB962C8B-B14F-4D97-AF65-F5344CB8AC3E}">
        <p14:creationId xmlns:p14="http://schemas.microsoft.com/office/powerpoint/2010/main" val="2908329068"/>
      </p:ext>
    </p:extLst>
  </p:cSld>
  <p:clrMapOvr>
    <a:masterClrMapping/>
  </p:clrMapOvr>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5168</TotalTime>
  <Words>1960</Words>
  <Application>Microsoft Macintosh PowerPoint</Application>
  <PresentationFormat>On-screen Show (4:3)</PresentationFormat>
  <Paragraphs>398</Paragraphs>
  <Slides>26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Avenir</vt:lpstr>
      <vt:lpstr>Calibri</vt:lpstr>
      <vt:lpstr>Calibri Light</vt:lpstr>
      <vt:lpstr>Consolas</vt:lpstr>
      <vt:lpstr>Open Sans</vt:lpstr>
      <vt:lpstr>Roboto</vt:lpstr>
      <vt:lpstr>Rockwell</vt:lpstr>
      <vt:lpstr>1_Office Theme</vt:lpstr>
      <vt:lpstr>Intro to analytical real estate investing</vt:lpstr>
      <vt:lpstr>Business Context</vt:lpstr>
      <vt:lpstr>Traditional Real Estate KPI**</vt:lpstr>
      <vt:lpstr>Some basics – Money In</vt:lpstr>
      <vt:lpstr>Some basics – Money Out</vt:lpstr>
      <vt:lpstr>More on Variable Costs</vt:lpstr>
      <vt:lpstr>Variable cleaning cost per renter may decrease but…</vt:lpstr>
      <vt:lpstr>Overall costs increases </vt:lpstr>
      <vt:lpstr>A Simple Expense Ratio</vt:lpstr>
      <vt:lpstr>OER Example</vt:lpstr>
      <vt:lpstr>OER Example Two</vt:lpstr>
      <vt:lpstr>Let’s ignore the other months for learning.</vt:lpstr>
      <vt:lpstr>Instead take the weighted average</vt:lpstr>
      <vt:lpstr>A simple income to price based ratio</vt:lpstr>
      <vt:lpstr>PowerPoint Presentation</vt:lpstr>
      <vt:lpstr>Ratios help you reduce the opportunities</vt:lpstr>
      <vt:lpstr>Open F_exampleRentalData.R</vt:lpstr>
      <vt:lpstr>Cape Cod, MA</vt:lpstr>
      <vt:lpstr>PowerPoint Presentation</vt:lpstr>
      <vt:lpstr>PowerPoint Presentation</vt:lpstr>
      <vt:lpstr>Investment thesis.</vt:lpstr>
      <vt:lpstr>PowerPoint Presentation</vt:lpstr>
      <vt:lpstr>But there are so many properties!  </vt:lpstr>
      <vt:lpstr>Example property</vt:lpstr>
      <vt:lpstr>Open G_modelingPrice.R</vt:lpstr>
      <vt:lpstr>Summary</vt:lpstr>
    </vt:vector>
  </TitlesOfParts>
  <Company>Liberty Mutual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Kwartler, Edward</dc:creator>
  <cp:lastModifiedBy>Kwartler, Edward</cp:lastModifiedBy>
  <cp:revision>217</cp:revision>
  <dcterms:created xsi:type="dcterms:W3CDTF">2018-05-23T17:24:59Z</dcterms:created>
  <dcterms:modified xsi:type="dcterms:W3CDTF">2022-11-08T22:35:57Z</dcterms:modified>
</cp:coreProperties>
</file>

<file path=docProps/thumbnail.jpeg>
</file>